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12192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Int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bb83e10562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3bb83e10562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bb83e10562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85.png"/><Relationship Id="rId10" Type="http://schemas.openxmlformats.org/officeDocument/2006/relationships/image" Target="../media/image56.png"/><Relationship Id="rId13" Type="http://schemas.openxmlformats.org/officeDocument/2006/relationships/image" Target="../media/image93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2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Relationship Id="rId15" Type="http://schemas.openxmlformats.org/officeDocument/2006/relationships/image" Target="../media/image69.png"/><Relationship Id="rId14" Type="http://schemas.openxmlformats.org/officeDocument/2006/relationships/image" Target="../media/image63.png"/><Relationship Id="rId17" Type="http://schemas.openxmlformats.org/officeDocument/2006/relationships/image" Target="../media/image23.png"/><Relationship Id="rId16" Type="http://schemas.openxmlformats.org/officeDocument/2006/relationships/image" Target="../media/image94.png"/><Relationship Id="rId5" Type="http://schemas.openxmlformats.org/officeDocument/2006/relationships/image" Target="../media/image60.png"/><Relationship Id="rId6" Type="http://schemas.openxmlformats.org/officeDocument/2006/relationships/image" Target="../media/image72.png"/><Relationship Id="rId7" Type="http://schemas.openxmlformats.org/officeDocument/2006/relationships/image" Target="../media/image130.png"/><Relationship Id="rId8" Type="http://schemas.openxmlformats.org/officeDocument/2006/relationships/image" Target="../media/image64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9.png"/><Relationship Id="rId4" Type="http://schemas.openxmlformats.org/officeDocument/2006/relationships/image" Target="../media/image87.png"/><Relationship Id="rId9" Type="http://schemas.openxmlformats.org/officeDocument/2006/relationships/image" Target="../media/image126.png"/><Relationship Id="rId5" Type="http://schemas.openxmlformats.org/officeDocument/2006/relationships/image" Target="../media/image84.png"/><Relationship Id="rId6" Type="http://schemas.openxmlformats.org/officeDocument/2006/relationships/image" Target="../media/image71.png"/><Relationship Id="rId7" Type="http://schemas.openxmlformats.org/officeDocument/2006/relationships/image" Target="../media/image88.png"/><Relationship Id="rId8" Type="http://schemas.openxmlformats.org/officeDocument/2006/relationships/image" Target="../media/image91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86.png"/><Relationship Id="rId10" Type="http://schemas.openxmlformats.org/officeDocument/2006/relationships/image" Target="../media/image110.png"/><Relationship Id="rId13" Type="http://schemas.openxmlformats.org/officeDocument/2006/relationships/image" Target="../media/image89.png"/><Relationship Id="rId1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8.png"/><Relationship Id="rId4" Type="http://schemas.openxmlformats.org/officeDocument/2006/relationships/image" Target="../media/image73.png"/><Relationship Id="rId9" Type="http://schemas.openxmlformats.org/officeDocument/2006/relationships/image" Target="../media/image113.png"/><Relationship Id="rId15" Type="http://schemas.openxmlformats.org/officeDocument/2006/relationships/image" Target="../media/image111.png"/><Relationship Id="rId14" Type="http://schemas.openxmlformats.org/officeDocument/2006/relationships/image" Target="../media/image92.png"/><Relationship Id="rId17" Type="http://schemas.openxmlformats.org/officeDocument/2006/relationships/image" Target="../media/image23.png"/><Relationship Id="rId16" Type="http://schemas.openxmlformats.org/officeDocument/2006/relationships/image" Target="../media/image96.png"/><Relationship Id="rId5" Type="http://schemas.openxmlformats.org/officeDocument/2006/relationships/image" Target="../media/image64.png"/><Relationship Id="rId6" Type="http://schemas.openxmlformats.org/officeDocument/2006/relationships/image" Target="../media/image60.png"/><Relationship Id="rId7" Type="http://schemas.openxmlformats.org/officeDocument/2006/relationships/image" Target="../media/image79.png"/><Relationship Id="rId8" Type="http://schemas.openxmlformats.org/officeDocument/2006/relationships/image" Target="../media/image97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4.png"/><Relationship Id="rId4" Type="http://schemas.openxmlformats.org/officeDocument/2006/relationships/image" Target="../media/image71.png"/><Relationship Id="rId9" Type="http://schemas.openxmlformats.org/officeDocument/2006/relationships/image" Target="../media/image132.png"/><Relationship Id="rId5" Type="http://schemas.openxmlformats.org/officeDocument/2006/relationships/image" Target="../media/image100.png"/><Relationship Id="rId6" Type="http://schemas.openxmlformats.org/officeDocument/2006/relationships/image" Target="../media/image109.png"/><Relationship Id="rId7" Type="http://schemas.openxmlformats.org/officeDocument/2006/relationships/image" Target="../media/image117.png"/><Relationship Id="rId8" Type="http://schemas.openxmlformats.org/officeDocument/2006/relationships/image" Target="../media/image98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29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35.png"/><Relationship Id="rId8" Type="http://schemas.openxmlformats.org/officeDocument/2006/relationships/image" Target="../media/image1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7.png"/><Relationship Id="rId4" Type="http://schemas.openxmlformats.org/officeDocument/2006/relationships/image" Target="../media/image134.png"/><Relationship Id="rId9" Type="http://schemas.openxmlformats.org/officeDocument/2006/relationships/image" Target="../media/image23.png"/><Relationship Id="rId5" Type="http://schemas.openxmlformats.org/officeDocument/2006/relationships/image" Target="../media/image128.png"/><Relationship Id="rId6" Type="http://schemas.openxmlformats.org/officeDocument/2006/relationships/image" Target="../media/image136.png"/><Relationship Id="rId7" Type="http://schemas.openxmlformats.org/officeDocument/2006/relationships/image" Target="../media/image133.png"/><Relationship Id="rId8" Type="http://schemas.openxmlformats.org/officeDocument/2006/relationships/image" Target="../media/image1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image" Target="../media/image3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Relationship Id="rId4" Type="http://schemas.openxmlformats.org/officeDocument/2006/relationships/image" Target="../media/image21.png"/><Relationship Id="rId10" Type="http://schemas.openxmlformats.org/officeDocument/2006/relationships/image" Target="../media/image23.png"/><Relationship Id="rId9" Type="http://schemas.openxmlformats.org/officeDocument/2006/relationships/hyperlink" Target="https://assets.strivecommunity.org/Romania_small_business_digital_transformation_snapshot_6766da85be.pdf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https://assets.strivecommunity.org/Romania_small_business_digital_transformation_snapshot_6766da85be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54.png"/><Relationship Id="rId11" Type="http://schemas.openxmlformats.org/officeDocument/2006/relationships/image" Target="../media/image23.png"/><Relationship Id="rId10" Type="http://schemas.openxmlformats.org/officeDocument/2006/relationships/image" Target="../media/image18.png"/><Relationship Id="rId9" Type="http://schemas.openxmlformats.org/officeDocument/2006/relationships/image" Target="../media/image40.png"/><Relationship Id="rId5" Type="http://schemas.openxmlformats.org/officeDocument/2006/relationships/image" Target="../media/image9.png"/><Relationship Id="rId6" Type="http://schemas.openxmlformats.org/officeDocument/2006/relationships/image" Target="../media/image27.png"/><Relationship Id="rId7" Type="http://schemas.openxmlformats.org/officeDocument/2006/relationships/image" Target="../media/image13.png"/><Relationship Id="rId8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Relationship Id="rId4" Type="http://schemas.openxmlformats.org/officeDocument/2006/relationships/image" Target="../media/image22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Relationship Id="rId7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11" Type="http://schemas.openxmlformats.org/officeDocument/2006/relationships/image" Target="../media/image23.png"/><Relationship Id="rId10" Type="http://schemas.openxmlformats.org/officeDocument/2006/relationships/image" Target="../media/image39.png"/><Relationship Id="rId9" Type="http://schemas.openxmlformats.org/officeDocument/2006/relationships/image" Target="../media/image62.png"/><Relationship Id="rId5" Type="http://schemas.openxmlformats.org/officeDocument/2006/relationships/image" Target="../media/image36.png"/><Relationship Id="rId6" Type="http://schemas.openxmlformats.org/officeDocument/2006/relationships/image" Target="../media/image35.png"/><Relationship Id="rId7" Type="http://schemas.openxmlformats.org/officeDocument/2006/relationships/image" Target="../media/image50.png"/><Relationship Id="rId8" Type="http://schemas.openxmlformats.org/officeDocument/2006/relationships/image" Target="../media/image4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0.png"/><Relationship Id="rId4" Type="http://schemas.openxmlformats.org/officeDocument/2006/relationships/image" Target="../media/image80.png"/><Relationship Id="rId11" Type="http://schemas.openxmlformats.org/officeDocument/2006/relationships/image" Target="../media/image23.png"/><Relationship Id="rId10" Type="http://schemas.openxmlformats.org/officeDocument/2006/relationships/image" Target="../media/image55.png"/><Relationship Id="rId9" Type="http://schemas.openxmlformats.org/officeDocument/2006/relationships/image" Target="../media/image51.png"/><Relationship Id="rId5" Type="http://schemas.openxmlformats.org/officeDocument/2006/relationships/image" Target="../media/image78.png"/><Relationship Id="rId6" Type="http://schemas.openxmlformats.org/officeDocument/2006/relationships/image" Target="../media/image81.png"/><Relationship Id="rId7" Type="http://schemas.openxmlformats.org/officeDocument/2006/relationships/image" Target="../media/image45.png"/><Relationship Id="rId8" Type="http://schemas.openxmlformats.org/officeDocument/2006/relationships/image" Target="../media/image5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9.png"/><Relationship Id="rId4" Type="http://schemas.openxmlformats.org/officeDocument/2006/relationships/image" Target="../media/image48.png"/><Relationship Id="rId11" Type="http://schemas.openxmlformats.org/officeDocument/2006/relationships/image" Target="../media/image23.png"/><Relationship Id="rId10" Type="http://schemas.openxmlformats.org/officeDocument/2006/relationships/image" Target="../media/image68.png"/><Relationship Id="rId9" Type="http://schemas.openxmlformats.org/officeDocument/2006/relationships/image" Target="../media/image61.png"/><Relationship Id="rId5" Type="http://schemas.openxmlformats.org/officeDocument/2006/relationships/image" Target="../media/image44.png"/><Relationship Id="rId6" Type="http://schemas.openxmlformats.org/officeDocument/2006/relationships/image" Target="../media/image46.png"/><Relationship Id="rId7" Type="http://schemas.openxmlformats.org/officeDocument/2006/relationships/image" Target="../media/image49.png"/><Relationship Id="rId8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952805" y="571500"/>
            <a:ext cx="1910182" cy="200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9CA3AF"/>
                </a:solidFill>
                <a:latin typeface="Inter"/>
                <a:ea typeface="Inter"/>
                <a:cs typeface="Inter"/>
                <a:sym typeface="Inter"/>
              </a:rPr>
              <a:t>Vector Developers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9" name="Google Shape;19;p3"/>
          <p:cNvPicPr preferRelativeResize="0"/>
          <p:nvPr/>
        </p:nvPicPr>
        <p:blipFill rotWithShape="1">
          <a:blip r:embed="rId3">
            <a:alphaModFix/>
          </a:blip>
          <a:srcRect b="-2091" l="0" r="0" t="-2091"/>
          <a:stretch/>
        </p:blipFill>
        <p:spPr>
          <a:xfrm>
            <a:off x="4876495" y="4762195"/>
            <a:ext cx="7315200" cy="209580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952805" y="761695"/>
            <a:ext cx="761695" cy="38405"/>
          </a:xfrm>
          <a:prstGeom prst="rect">
            <a:avLst/>
          </a:prstGeom>
          <a:solidFill>
            <a:srgbClr val="1A1A1A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961493" y="1330805"/>
            <a:ext cx="102687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5400"/>
              <a:buFont typeface="Playfair Display"/>
              <a:buNone/>
            </a:pPr>
            <a:r>
              <a:rPr b="0" i="1" lang="en-US" sz="47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Digitalizarea operațiunilor pentru IMM-uri</a:t>
            </a:r>
            <a:endParaRPr b="0" i="0" sz="4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952805" y="3200400"/>
            <a:ext cx="7487107" cy="743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800"/>
              <a:buFont typeface="Inter"/>
              <a:buNone/>
            </a:pPr>
            <a:r>
              <a:rPr b="0" i="0" lang="en-US" sz="18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Expertiză în scalarea proceselor, automatizare și dezvoltare software.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952805" y="5181905"/>
            <a:ext cx="38405" cy="914400"/>
          </a:xfrm>
          <a:prstGeom prst="rect">
            <a:avLst/>
          </a:prstGeom>
          <a:solidFill>
            <a:srgbClr val="FF5E7E"/>
          </a:solidFill>
          <a:ln cap="flat" cmpd="sng" w="12700">
            <a:solidFill>
              <a:srgbClr val="FF5E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1218895" y="5219395"/>
            <a:ext cx="10148926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Vector Developers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1218895" y="5524805"/>
            <a:ext cx="1013521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Partener de implementare pe termen lung pentru digitalizarea operațiunilor.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1218895" y="5829300"/>
            <a:ext cx="1013521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0249"/>
              </a:buClr>
              <a:buSzPts val="1200"/>
              <a:buFont typeface="Inter"/>
              <a:buNone/>
            </a:pPr>
            <a:r>
              <a:rPr b="1" i="0" lang="en-US" sz="1200" u="none" cap="none" strike="noStrike">
                <a:solidFill>
                  <a:srgbClr val="2E0249"/>
                </a:solidFill>
                <a:latin typeface="Inter"/>
                <a:ea typeface="Inter"/>
                <a:cs typeface="Inter"/>
                <a:sym typeface="Inter"/>
              </a:rPr>
              <a:t>www.vectordevelopers.com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7" name="Google Shape;27;p3"/>
          <p:cNvPicPr preferRelativeResize="0"/>
          <p:nvPr/>
        </p:nvPicPr>
        <p:blipFill rotWithShape="1">
          <a:blip r:embed="rId4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70967" y="75900"/>
            <a:ext cx="1666594" cy="164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2"/>
          <p:cNvSpPr/>
          <p:nvPr/>
        </p:nvSpPr>
        <p:spPr>
          <a:xfrm>
            <a:off x="0" y="0"/>
            <a:ext cx="12191700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63" name="Google Shape;363;p12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1809598" y="-857707"/>
            <a:ext cx="8572500" cy="85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2"/>
          <p:cNvSpPr txBox="1"/>
          <p:nvPr/>
        </p:nvSpPr>
        <p:spPr>
          <a:xfrm>
            <a:off x="1114654" y="638251"/>
            <a:ext cx="1877263" cy="17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5E7E"/>
              </a:buClr>
              <a:buSzPts val="900"/>
              <a:buFont typeface="Inter"/>
              <a:buNone/>
            </a:pPr>
            <a:r>
              <a:rPr b="1" i="0" lang="en-US" sz="900" u="none" cap="none" strike="noStrike">
                <a:solidFill>
                  <a:srgbClr val="FF5E7E"/>
                </a:solidFill>
                <a:latin typeface="Inter"/>
                <a:ea typeface="Inter"/>
                <a:cs typeface="Inter"/>
                <a:sym typeface="Inter"/>
              </a:rPr>
              <a:t>Rezultate Implementare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2"/>
          <p:cNvSpPr txBox="1"/>
          <p:nvPr/>
        </p:nvSpPr>
        <p:spPr>
          <a:xfrm>
            <a:off x="952805" y="1028700"/>
            <a:ext cx="522031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3600"/>
              <a:buFont typeface="Playfair Display"/>
              <a:buNone/>
            </a:pPr>
            <a:r>
              <a:rPr b="0" i="1" lang="en-US" sz="36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Consorțiu de Arhitectură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2"/>
          <p:cNvSpPr txBox="1"/>
          <p:nvPr/>
        </p:nvSpPr>
        <p:spPr>
          <a:xfrm>
            <a:off x="6858000" y="1143000"/>
            <a:ext cx="438180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Transformarea haosului operațional într-un flux digital predictibil și eficient.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952805" y="7543800"/>
            <a:ext cx="10287000" cy="685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2"/>
          <p:cNvSpPr/>
          <p:nvPr/>
        </p:nvSpPr>
        <p:spPr>
          <a:xfrm>
            <a:off x="952805" y="7543800"/>
            <a:ext cx="38405" cy="685800"/>
          </a:xfrm>
          <a:prstGeom prst="rect">
            <a:avLst/>
          </a:prstGeom>
          <a:solidFill>
            <a:srgbClr val="2E0249"/>
          </a:solidFill>
          <a:ln cap="flat" cmpd="sng" w="12700">
            <a:solidFill>
              <a:srgbClr val="2E0249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69" name="Google Shape;369;p12"/>
          <p:cNvPicPr preferRelativeResize="0"/>
          <p:nvPr/>
        </p:nvPicPr>
        <p:blipFill rotWithShape="1">
          <a:blip r:embed="rId4">
            <a:alphaModFix/>
          </a:blip>
          <a:srcRect b="0" l="-56" r="-57" t="0"/>
          <a:stretch/>
        </p:blipFill>
        <p:spPr>
          <a:xfrm>
            <a:off x="1218895" y="7772400"/>
            <a:ext cx="200254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2"/>
          <p:cNvSpPr txBox="1"/>
          <p:nvPr/>
        </p:nvSpPr>
        <p:spPr>
          <a:xfrm>
            <a:off x="1571854" y="7543800"/>
            <a:ext cx="8554212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Digitalizarea a permis echipei să se concentreze pe arhitectură și creație, nu pe birocrație și completat tabele.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>
            <a:off x="952805" y="571500"/>
            <a:ext cx="2115007" cy="304495"/>
          </a:xfrm>
          <a:prstGeom prst="roundRect">
            <a:avLst>
              <a:gd fmla="val 37538" name="adj"/>
            </a:avLst>
          </a:prstGeom>
          <a:solidFill>
            <a:srgbClr val="FFF0F3"/>
          </a:solidFill>
          <a:ln cap="flat" cmpd="sng" w="12700">
            <a:solidFill>
              <a:srgbClr val="FFE4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2"/>
          <p:cNvSpPr/>
          <p:nvPr/>
        </p:nvSpPr>
        <p:spPr>
          <a:xfrm>
            <a:off x="952730" y="1852577"/>
            <a:ext cx="5001000" cy="2400300"/>
          </a:xfrm>
          <a:prstGeom prst="roundRect">
            <a:avLst>
              <a:gd fmla="val 2419" name="adj"/>
            </a:avLst>
          </a:prstGeom>
          <a:solidFill>
            <a:srgbClr val="FFFFFF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  <a:effectLst>
            <a:outerShdw blurRad="241300" rotWithShape="0" algn="bl" dir="16200000" dist="1016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3" name="Google Shape;373;p12"/>
          <p:cNvPicPr preferRelativeResize="0"/>
          <p:nvPr/>
        </p:nvPicPr>
        <p:blipFill rotWithShape="1">
          <a:blip r:embed="rId5">
            <a:alphaModFix/>
          </a:blip>
          <a:srcRect b="0" l="-6435680" r="-6435680" t="0"/>
          <a:stretch/>
        </p:blipFill>
        <p:spPr>
          <a:xfrm>
            <a:off x="961949" y="2085746"/>
            <a:ext cx="4981651" cy="3840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2"/>
          <p:cNvSpPr txBox="1"/>
          <p:nvPr/>
        </p:nvSpPr>
        <p:spPr>
          <a:xfrm>
            <a:off x="1266369" y="3252524"/>
            <a:ext cx="4487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Managementul are acum acces în timp real la statusul tuturor contractelor și proiectelor dintr-un singur dashboard centralizat.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6238876" y="1852577"/>
            <a:ext cx="5001000" cy="2400300"/>
          </a:xfrm>
          <a:prstGeom prst="roundRect">
            <a:avLst>
              <a:gd fmla="val 2419" name="adj"/>
            </a:avLst>
          </a:prstGeom>
          <a:solidFill>
            <a:srgbClr val="FFFFFF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  <a:effectLst>
            <a:outerShdw blurRad="241300" rotWithShape="0" algn="bl" dir="16200000" dist="1016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6" name="Google Shape;376;p12"/>
          <p:cNvPicPr preferRelativeResize="0"/>
          <p:nvPr/>
        </p:nvPicPr>
        <p:blipFill rotWithShape="1">
          <a:blip r:embed="rId6">
            <a:alphaModFix/>
          </a:blip>
          <a:srcRect b="0" l="-6435680" r="-6435680" t="0"/>
          <a:stretch/>
        </p:blipFill>
        <p:spPr>
          <a:xfrm>
            <a:off x="6248095" y="2085746"/>
            <a:ext cx="4981651" cy="3840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2"/>
          <p:cNvSpPr txBox="1"/>
          <p:nvPr/>
        </p:nvSpPr>
        <p:spPr>
          <a:xfrm>
            <a:off x="6553430" y="3252524"/>
            <a:ext cx="4487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Contractele și cotațiile de preț sunt generate automat pe baza parametrilor introduși, eliminând orele de redactare manuală.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952805" y="4416920"/>
            <a:ext cx="5001000" cy="2400300"/>
          </a:xfrm>
          <a:prstGeom prst="roundRect">
            <a:avLst>
              <a:gd fmla="val 2419" name="adj"/>
            </a:avLst>
          </a:prstGeom>
          <a:solidFill>
            <a:srgbClr val="FFFFFF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  <a:effectLst>
            <a:outerShdw blurRad="241300" rotWithShape="0" algn="bl" dir="16200000" dist="1016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9" name="Google Shape;379;p12"/>
          <p:cNvPicPr preferRelativeResize="0"/>
          <p:nvPr/>
        </p:nvPicPr>
        <p:blipFill rotWithShape="1">
          <a:blip r:embed="rId7">
            <a:alphaModFix/>
          </a:blip>
          <a:srcRect b="0" l="-6435680" r="-6435680" t="0"/>
          <a:stretch/>
        </p:blipFill>
        <p:spPr>
          <a:xfrm>
            <a:off x="961949" y="4772254"/>
            <a:ext cx="4981651" cy="3840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2"/>
          <p:cNvSpPr txBox="1"/>
          <p:nvPr/>
        </p:nvSpPr>
        <p:spPr>
          <a:xfrm>
            <a:off x="1266444" y="5817781"/>
            <a:ext cx="4487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Anexele tehnice și documentația suport sunt create automat cu datele corecte, reducând riscul de eroare umană la zero.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2"/>
          <p:cNvSpPr/>
          <p:nvPr/>
        </p:nvSpPr>
        <p:spPr>
          <a:xfrm>
            <a:off x="6238951" y="4416920"/>
            <a:ext cx="5001000" cy="2400300"/>
          </a:xfrm>
          <a:prstGeom prst="roundRect">
            <a:avLst>
              <a:gd fmla="val 2419" name="adj"/>
            </a:avLst>
          </a:prstGeom>
          <a:solidFill>
            <a:srgbClr val="FFFFFF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  <a:effectLst>
            <a:outerShdw blurRad="241300" rotWithShape="0" algn="bl" dir="16200000" dist="1016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82" name="Google Shape;382;p12"/>
          <p:cNvPicPr preferRelativeResize="0"/>
          <p:nvPr/>
        </p:nvPicPr>
        <p:blipFill rotWithShape="1">
          <a:blip r:embed="rId8">
            <a:alphaModFix/>
          </a:blip>
          <a:srcRect b="0" l="-6435680" r="-6435680" t="0"/>
          <a:stretch/>
        </p:blipFill>
        <p:spPr>
          <a:xfrm>
            <a:off x="6248095" y="4772254"/>
            <a:ext cx="4981651" cy="3840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2"/>
          <p:cNvSpPr txBox="1"/>
          <p:nvPr/>
        </p:nvSpPr>
        <p:spPr>
          <a:xfrm>
            <a:off x="6553505" y="5932081"/>
            <a:ext cx="448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Fiecare membru al echipei știe exact ce are de făcut, iar fluxurile de lucru sunt transparente și ușor de auditat.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84" name="Google Shape;384;p12"/>
          <p:cNvPicPr preferRelativeResize="0"/>
          <p:nvPr/>
        </p:nvPicPr>
        <p:blipFill rotWithShape="1">
          <a:blip r:embed="rId9">
            <a:alphaModFix amt="3000"/>
          </a:blip>
          <a:srcRect b="-2761" l="0" r="0" t="-2762"/>
          <a:stretch/>
        </p:blipFill>
        <p:spPr>
          <a:xfrm>
            <a:off x="4600346" y="3219602"/>
            <a:ext cx="1533449" cy="1438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5" name="Google Shape;385;p12"/>
          <p:cNvPicPr preferRelativeResize="0"/>
          <p:nvPr/>
        </p:nvPicPr>
        <p:blipFill rotWithShape="1">
          <a:blip r:embed="rId10">
            <a:alphaModFix amt="3000"/>
          </a:blip>
          <a:srcRect b="-5067" l="0" r="0" t="-5066"/>
          <a:stretch/>
        </p:blipFill>
        <p:spPr>
          <a:xfrm>
            <a:off x="9743846" y="3181198"/>
            <a:ext cx="1676095" cy="1476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6" name="Google Shape;386;p12"/>
          <p:cNvPicPr preferRelativeResize="0"/>
          <p:nvPr/>
        </p:nvPicPr>
        <p:blipFill rotWithShape="1">
          <a:blip r:embed="rId11">
            <a:alphaModFix amt="3000"/>
          </a:blip>
          <a:srcRect b="-2761" l="0" r="0" t="-2762"/>
          <a:stretch/>
        </p:blipFill>
        <p:spPr>
          <a:xfrm>
            <a:off x="4600346" y="5905195"/>
            <a:ext cx="1533449" cy="1438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7" name="Google Shape;387;p12"/>
          <p:cNvPicPr preferRelativeResize="0"/>
          <p:nvPr/>
        </p:nvPicPr>
        <p:blipFill rotWithShape="1">
          <a:blip r:embed="rId12">
            <a:alphaModFix amt="3000"/>
          </a:blip>
          <a:srcRect b="0" l="0" r="0" t="0"/>
          <a:stretch/>
        </p:blipFill>
        <p:spPr>
          <a:xfrm>
            <a:off x="10019995" y="5943600"/>
            <a:ext cx="1399946" cy="139994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2"/>
          <p:cNvSpPr/>
          <p:nvPr/>
        </p:nvSpPr>
        <p:spPr>
          <a:xfrm>
            <a:off x="1266369" y="2167131"/>
            <a:ext cx="533100" cy="533100"/>
          </a:xfrm>
          <a:prstGeom prst="roundRect">
            <a:avLst>
              <a:gd fmla="val 36756" name="adj"/>
            </a:avLst>
          </a:prstGeom>
          <a:solidFill>
            <a:srgbClr val="FFF0F3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89" name="Google Shape;389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419074" y="2318921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2"/>
          <p:cNvSpPr txBox="1"/>
          <p:nvPr/>
        </p:nvSpPr>
        <p:spPr>
          <a:xfrm>
            <a:off x="1266369" y="2890421"/>
            <a:ext cx="4515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Vizibilitate Completă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2"/>
          <p:cNvSpPr/>
          <p:nvPr/>
        </p:nvSpPr>
        <p:spPr>
          <a:xfrm>
            <a:off x="6553430" y="2167131"/>
            <a:ext cx="533100" cy="533100"/>
          </a:xfrm>
          <a:prstGeom prst="roundRect">
            <a:avLst>
              <a:gd fmla="val 36756" name="adj"/>
            </a:avLst>
          </a:prstGeom>
          <a:solidFill>
            <a:srgbClr val="FFF8E1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92" name="Google Shape;392;p12"/>
          <p:cNvPicPr preferRelativeResize="0"/>
          <p:nvPr/>
        </p:nvPicPr>
        <p:blipFill rotWithShape="1">
          <a:blip r:embed="rId14">
            <a:alphaModFix/>
          </a:blip>
          <a:srcRect b="0" l="-133" r="-133" t="0"/>
          <a:stretch/>
        </p:blipFill>
        <p:spPr>
          <a:xfrm>
            <a:off x="6734481" y="2318921"/>
            <a:ext cx="1719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2"/>
          <p:cNvSpPr txBox="1"/>
          <p:nvPr/>
        </p:nvSpPr>
        <p:spPr>
          <a:xfrm>
            <a:off x="6553430" y="2890421"/>
            <a:ext cx="4515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Generare Automată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2"/>
          <p:cNvSpPr/>
          <p:nvPr/>
        </p:nvSpPr>
        <p:spPr>
          <a:xfrm>
            <a:off x="1266444" y="4731474"/>
            <a:ext cx="533100" cy="533100"/>
          </a:xfrm>
          <a:prstGeom prst="roundRect">
            <a:avLst>
              <a:gd fmla="val 36756" name="adj"/>
            </a:avLst>
          </a:prstGeom>
          <a:solidFill>
            <a:srgbClr val="F3E8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95" name="Google Shape;395;p12"/>
          <p:cNvPicPr preferRelativeResize="0"/>
          <p:nvPr/>
        </p:nvPicPr>
        <p:blipFill rotWithShape="1">
          <a:blip r:embed="rId15">
            <a:alphaModFix/>
          </a:blip>
          <a:srcRect b="0" l="-133" r="-133" t="0"/>
          <a:stretch/>
        </p:blipFill>
        <p:spPr>
          <a:xfrm>
            <a:off x="1447495" y="4884179"/>
            <a:ext cx="1719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2"/>
          <p:cNvSpPr txBox="1"/>
          <p:nvPr/>
        </p:nvSpPr>
        <p:spPr>
          <a:xfrm>
            <a:off x="1266444" y="5455679"/>
            <a:ext cx="4515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Documente Pre-completate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2"/>
          <p:cNvSpPr/>
          <p:nvPr/>
        </p:nvSpPr>
        <p:spPr>
          <a:xfrm>
            <a:off x="6553505" y="4845774"/>
            <a:ext cx="533100" cy="533100"/>
          </a:xfrm>
          <a:prstGeom prst="roundRect">
            <a:avLst>
              <a:gd fmla="val 36756" name="adj"/>
            </a:avLst>
          </a:prstGeom>
          <a:solidFill>
            <a:srgbClr val="ECFDF5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98" name="Google Shape;398;p12"/>
          <p:cNvPicPr preferRelativeResize="0"/>
          <p:nvPr/>
        </p:nvPicPr>
        <p:blipFill rotWithShape="1">
          <a:blip r:embed="rId16">
            <a:alphaModFix/>
          </a:blip>
          <a:srcRect b="-45" l="0" r="0" t="-44"/>
          <a:stretch/>
        </p:blipFill>
        <p:spPr>
          <a:xfrm>
            <a:off x="6691579" y="4998479"/>
            <a:ext cx="256946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2"/>
          <p:cNvSpPr txBox="1"/>
          <p:nvPr/>
        </p:nvSpPr>
        <p:spPr>
          <a:xfrm>
            <a:off x="6553505" y="5569979"/>
            <a:ext cx="4515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Procese Ușor de Urmărit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00" name="Google Shape;400;p12"/>
          <p:cNvPicPr preferRelativeResize="0"/>
          <p:nvPr/>
        </p:nvPicPr>
        <p:blipFill rotWithShape="1">
          <a:blip r:embed="rId17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3"/>
          <p:cNvSpPr/>
          <p:nvPr/>
        </p:nvSpPr>
        <p:spPr>
          <a:xfrm>
            <a:off x="0" y="0"/>
            <a:ext cx="12191700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08" name="Google Shape;408;p1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144000" y="3810305"/>
            <a:ext cx="4190695" cy="419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3"/>
          <p:cNvSpPr/>
          <p:nvPr/>
        </p:nvSpPr>
        <p:spPr>
          <a:xfrm>
            <a:off x="5915254" y="2115007"/>
            <a:ext cx="9144" cy="4362602"/>
          </a:xfrm>
          <a:prstGeom prst="rect">
            <a:avLst/>
          </a:prstGeom>
          <a:solidFill>
            <a:srgbClr val="E5E7EB"/>
          </a:solidFill>
          <a:ln cap="flat" cmpd="sng" w="12700">
            <a:solidFill>
              <a:srgbClr val="E5E7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3"/>
          <p:cNvSpPr/>
          <p:nvPr/>
        </p:nvSpPr>
        <p:spPr>
          <a:xfrm>
            <a:off x="685800" y="2243023"/>
            <a:ext cx="323698" cy="28346"/>
          </a:xfrm>
          <a:prstGeom prst="rect">
            <a:avLst/>
          </a:prstGeom>
          <a:solidFill>
            <a:srgbClr val="9CA3A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3"/>
          <p:cNvSpPr txBox="1"/>
          <p:nvPr/>
        </p:nvSpPr>
        <p:spPr>
          <a:xfrm>
            <a:off x="1123798" y="2115007"/>
            <a:ext cx="1867205" cy="286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Provocările Inițiale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3"/>
          <p:cNvSpPr/>
          <p:nvPr/>
        </p:nvSpPr>
        <p:spPr>
          <a:xfrm>
            <a:off x="685800" y="2553005"/>
            <a:ext cx="5076749" cy="1019556"/>
          </a:xfrm>
          <a:prstGeom prst="roundRect">
            <a:avLst>
              <a:gd fmla="val 10058" name="adj"/>
            </a:avLst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685800" y="2553005"/>
            <a:ext cx="38405" cy="1019556"/>
          </a:xfrm>
          <a:prstGeom prst="rect">
            <a:avLst/>
          </a:prstGeom>
          <a:solidFill>
            <a:srgbClr val="9CA3AF"/>
          </a:solidFill>
          <a:ln cap="flat" cmpd="sng" w="12700">
            <a:solidFill>
              <a:srgbClr val="9CA3A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3"/>
          <p:cNvSpPr txBox="1"/>
          <p:nvPr/>
        </p:nvSpPr>
        <p:spPr>
          <a:xfrm>
            <a:off x="1181405" y="2686507"/>
            <a:ext cx="4548226" cy="181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Proces Repetitiv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3"/>
          <p:cNvSpPr txBox="1"/>
          <p:nvPr/>
        </p:nvSpPr>
        <p:spPr>
          <a:xfrm>
            <a:off x="1181405" y="2894990"/>
            <a:ext cx="4548226" cy="543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Generarea manuală a dosarelor pentru despăgubiri aeriene implica acțiuni identice, consumatoare de timp, pentru sute de cazuri simultan.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3"/>
          <p:cNvSpPr/>
          <p:nvPr/>
        </p:nvSpPr>
        <p:spPr>
          <a:xfrm>
            <a:off x="685800" y="3701491"/>
            <a:ext cx="5076749" cy="838505"/>
          </a:xfrm>
          <a:prstGeom prst="roundRect">
            <a:avLst>
              <a:gd fmla="val 14871" name="adj"/>
            </a:avLst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3"/>
          <p:cNvSpPr/>
          <p:nvPr/>
        </p:nvSpPr>
        <p:spPr>
          <a:xfrm>
            <a:off x="685800" y="3701491"/>
            <a:ext cx="38405" cy="838505"/>
          </a:xfrm>
          <a:prstGeom prst="rect">
            <a:avLst/>
          </a:prstGeom>
          <a:solidFill>
            <a:srgbClr val="9CA3AF"/>
          </a:solidFill>
          <a:ln cap="flat" cmpd="sng" w="12700">
            <a:solidFill>
              <a:srgbClr val="9CA3A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3"/>
          <p:cNvSpPr txBox="1"/>
          <p:nvPr/>
        </p:nvSpPr>
        <p:spPr>
          <a:xfrm>
            <a:off x="1181405" y="3834994"/>
            <a:ext cx="4548226" cy="181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Consum Mare de Timp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3"/>
          <p:cNvSpPr txBox="1"/>
          <p:nvPr/>
        </p:nvSpPr>
        <p:spPr>
          <a:xfrm>
            <a:off x="1181405" y="4043477"/>
            <a:ext cx="4548226" cy="362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Avocații petreceau ore întregi completând formulare standard în loc să se concentreze pe expertiza juridică.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685800" y="4670755"/>
            <a:ext cx="5076749" cy="838505"/>
          </a:xfrm>
          <a:prstGeom prst="roundRect">
            <a:avLst>
              <a:gd fmla="val 14871" name="adj"/>
            </a:avLst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3"/>
          <p:cNvSpPr/>
          <p:nvPr/>
        </p:nvSpPr>
        <p:spPr>
          <a:xfrm>
            <a:off x="685800" y="4670755"/>
            <a:ext cx="38405" cy="838505"/>
          </a:xfrm>
          <a:prstGeom prst="rect">
            <a:avLst/>
          </a:prstGeom>
          <a:solidFill>
            <a:srgbClr val="9CA3AF"/>
          </a:solidFill>
          <a:ln cap="flat" cmpd="sng" w="12700">
            <a:solidFill>
              <a:srgbClr val="9CA3A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3"/>
          <p:cNvSpPr txBox="1"/>
          <p:nvPr/>
        </p:nvSpPr>
        <p:spPr>
          <a:xfrm>
            <a:off x="1181405" y="4804258"/>
            <a:ext cx="4548226" cy="181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Risc de Erori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3"/>
          <p:cNvSpPr txBox="1"/>
          <p:nvPr/>
        </p:nvSpPr>
        <p:spPr>
          <a:xfrm>
            <a:off x="1181405" y="5012741"/>
            <a:ext cx="4548226" cy="362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Volumul mare de date și oboseala cauzată de munca repetitivă duceau frecvent la greșeli de calcul sau date eronate în documente.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3"/>
          <p:cNvSpPr txBox="1"/>
          <p:nvPr/>
        </p:nvSpPr>
        <p:spPr>
          <a:xfrm>
            <a:off x="6782105" y="2115007"/>
            <a:ext cx="2895905" cy="286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0249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2E0249"/>
                </a:solidFill>
                <a:latin typeface="Inter"/>
                <a:ea typeface="Inter"/>
                <a:cs typeface="Inter"/>
                <a:sym typeface="Inter"/>
              </a:rPr>
              <a:t>Abordarea Vector Developers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3"/>
          <p:cNvSpPr/>
          <p:nvPr/>
        </p:nvSpPr>
        <p:spPr>
          <a:xfrm>
            <a:off x="6344107" y="2553005"/>
            <a:ext cx="5162702" cy="1019556"/>
          </a:xfrm>
          <a:prstGeom prst="roundRect">
            <a:avLst>
              <a:gd fmla="val 10058" name="adj"/>
            </a:avLst>
          </a:prstGeom>
          <a:solidFill>
            <a:srgbClr val="FFF5F7"/>
          </a:solidFill>
          <a:ln>
            <a:noFill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3"/>
          <p:cNvSpPr/>
          <p:nvPr/>
        </p:nvSpPr>
        <p:spPr>
          <a:xfrm>
            <a:off x="6344107" y="2553005"/>
            <a:ext cx="38405" cy="1019556"/>
          </a:xfrm>
          <a:prstGeom prst="rect">
            <a:avLst/>
          </a:prstGeom>
          <a:solidFill>
            <a:srgbClr val="FF5E7E"/>
          </a:solidFill>
          <a:ln cap="flat" cmpd="sng" w="12700">
            <a:solidFill>
              <a:srgbClr val="FF5E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3"/>
          <p:cNvSpPr txBox="1"/>
          <p:nvPr/>
        </p:nvSpPr>
        <p:spPr>
          <a:xfrm>
            <a:off x="6838798" y="2686507"/>
            <a:ext cx="4634179" cy="181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Analiză și Cloud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3"/>
          <p:cNvSpPr txBox="1"/>
          <p:nvPr/>
        </p:nvSpPr>
        <p:spPr>
          <a:xfrm>
            <a:off x="6838798" y="2894990"/>
            <a:ext cx="4634179" cy="543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Implementarea unor servicii cloud moderne pentru preluarea structurată a datelor direct de la clienți, eliminând introducerea manuală.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>
            <a:off x="6344107" y="3701491"/>
            <a:ext cx="5162702" cy="838505"/>
          </a:xfrm>
          <a:prstGeom prst="roundRect">
            <a:avLst>
              <a:gd fmla="val 14871" name="adj"/>
            </a:avLst>
          </a:prstGeom>
          <a:solidFill>
            <a:srgbClr val="FFF5F7"/>
          </a:solidFill>
          <a:ln>
            <a:noFill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3"/>
          <p:cNvSpPr/>
          <p:nvPr/>
        </p:nvSpPr>
        <p:spPr>
          <a:xfrm>
            <a:off x="6344107" y="3701491"/>
            <a:ext cx="38405" cy="838505"/>
          </a:xfrm>
          <a:prstGeom prst="rect">
            <a:avLst/>
          </a:prstGeom>
          <a:solidFill>
            <a:srgbClr val="FF5E7E"/>
          </a:solidFill>
          <a:ln cap="flat" cmpd="sng" w="12700">
            <a:solidFill>
              <a:srgbClr val="FF5E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3"/>
          <p:cNvSpPr txBox="1"/>
          <p:nvPr/>
        </p:nvSpPr>
        <p:spPr>
          <a:xfrm>
            <a:off x="6838798" y="3834994"/>
            <a:ext cx="4634179" cy="181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Automatizare Completă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 txBox="1"/>
          <p:nvPr/>
        </p:nvSpPr>
        <p:spPr>
          <a:xfrm>
            <a:off x="6838798" y="4043477"/>
            <a:ext cx="4634179" cy="362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Algoritmi care generează automat dosare, completează anexele necesare și calculează instantaneu valoarea despăgubirilor.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6344107" y="4670755"/>
            <a:ext cx="5162702" cy="838505"/>
          </a:xfrm>
          <a:prstGeom prst="roundRect">
            <a:avLst>
              <a:gd fmla="val 14871" name="adj"/>
            </a:avLst>
          </a:prstGeom>
          <a:solidFill>
            <a:srgbClr val="FFF5F7"/>
          </a:solidFill>
          <a:ln>
            <a:noFill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3"/>
          <p:cNvSpPr/>
          <p:nvPr/>
        </p:nvSpPr>
        <p:spPr>
          <a:xfrm>
            <a:off x="6344107" y="4670755"/>
            <a:ext cx="38405" cy="838505"/>
          </a:xfrm>
          <a:prstGeom prst="rect">
            <a:avLst/>
          </a:prstGeom>
          <a:solidFill>
            <a:srgbClr val="FF5E7E"/>
          </a:solidFill>
          <a:ln cap="flat" cmpd="sng" w="12700">
            <a:solidFill>
              <a:srgbClr val="FF5E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3"/>
          <p:cNvSpPr txBox="1"/>
          <p:nvPr/>
        </p:nvSpPr>
        <p:spPr>
          <a:xfrm>
            <a:off x="6838798" y="4804258"/>
            <a:ext cx="4634179" cy="181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Arhivare Inteligentă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3"/>
          <p:cNvSpPr txBox="1"/>
          <p:nvPr/>
        </p:nvSpPr>
        <p:spPr>
          <a:xfrm>
            <a:off x="6838798" y="5012741"/>
            <a:ext cx="4634179" cy="362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Sistem automat de numerotare, organizare și arhivare a tuturor documentelor generate, asigurând trasabilitate 100%.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37" name="Google Shape;43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995" y="2745943"/>
            <a:ext cx="171907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8" name="Google Shape;438;p13"/>
          <p:cNvPicPr preferRelativeResize="0"/>
          <p:nvPr/>
        </p:nvPicPr>
        <p:blipFill rotWithShape="1">
          <a:blip r:embed="rId5">
            <a:alphaModFix/>
          </a:blip>
          <a:srcRect b="0" l="-1773" r="-1773" t="0"/>
          <a:stretch/>
        </p:blipFill>
        <p:spPr>
          <a:xfrm>
            <a:off x="895198" y="3894430"/>
            <a:ext cx="133502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9" name="Google Shape;43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5995" y="4863694"/>
            <a:ext cx="171907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40" name="Google Shape;440;p13"/>
          <p:cNvPicPr preferRelativeResize="0"/>
          <p:nvPr/>
        </p:nvPicPr>
        <p:blipFill rotWithShape="1">
          <a:blip r:embed="rId7">
            <a:alphaModFix/>
          </a:blip>
          <a:srcRect b="0" l="-1064" r="-1064" t="0"/>
          <a:stretch/>
        </p:blipFill>
        <p:spPr>
          <a:xfrm>
            <a:off x="6515100" y="2745943"/>
            <a:ext cx="219456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41" name="Google Shape;441;p13"/>
          <p:cNvPicPr preferRelativeResize="0"/>
          <p:nvPr/>
        </p:nvPicPr>
        <p:blipFill rotWithShape="1">
          <a:blip r:embed="rId8">
            <a:alphaModFix/>
          </a:blip>
          <a:srcRect b="0" l="-1773" r="-1773" t="0"/>
          <a:stretch/>
        </p:blipFill>
        <p:spPr>
          <a:xfrm>
            <a:off x="6553505" y="3894430"/>
            <a:ext cx="133502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42" name="Google Shape;442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34302" y="4863694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3"/>
          <p:cNvSpPr/>
          <p:nvPr/>
        </p:nvSpPr>
        <p:spPr>
          <a:xfrm>
            <a:off x="685800" y="418795"/>
            <a:ext cx="1200607" cy="256946"/>
          </a:xfrm>
          <a:prstGeom prst="roundRect">
            <a:avLst>
              <a:gd fmla="val 52722" name="adj"/>
            </a:avLst>
          </a:prstGeom>
          <a:solidFill>
            <a:srgbClr val="2E024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3"/>
          <p:cNvSpPr txBox="1"/>
          <p:nvPr/>
        </p:nvSpPr>
        <p:spPr>
          <a:xfrm>
            <a:off x="819302" y="466344"/>
            <a:ext cx="1012241" cy="162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Studiu de Caz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3"/>
          <p:cNvSpPr txBox="1"/>
          <p:nvPr/>
        </p:nvSpPr>
        <p:spPr>
          <a:xfrm>
            <a:off x="685800" y="785470"/>
            <a:ext cx="1116391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3600"/>
              <a:buFont typeface="Playfair Display"/>
              <a:buNone/>
            </a:pPr>
            <a:r>
              <a:rPr b="0" i="1" lang="en-US" sz="36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Cabinet de Avocatură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3"/>
          <p:cNvSpPr txBox="1"/>
          <p:nvPr/>
        </p:nvSpPr>
        <p:spPr>
          <a:xfrm>
            <a:off x="685800" y="1433779"/>
            <a:ext cx="7444130" cy="476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300"/>
              <a:buFont typeface="Inter"/>
              <a:buNone/>
            </a:pPr>
            <a:r>
              <a:rPr b="0" i="0" lang="en-US" sz="13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Automatizarea fluxului de lucru pentru procesarea volumelor mari de dosare de despăgubiri aeriene.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47" name="Google Shape;447;p13"/>
          <p:cNvPicPr preferRelativeResize="0"/>
          <p:nvPr/>
        </p:nvPicPr>
        <p:blipFill rotWithShape="1">
          <a:blip r:embed="rId10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3"/>
          <p:cNvSpPr/>
          <p:nvPr/>
        </p:nvSpPr>
        <p:spPr>
          <a:xfrm>
            <a:off x="6344100" y="2244011"/>
            <a:ext cx="323700" cy="28200"/>
          </a:xfrm>
          <a:prstGeom prst="rect">
            <a:avLst/>
          </a:prstGeom>
          <a:solidFill>
            <a:srgbClr val="FF5E7E"/>
          </a:solidFill>
          <a:ln cap="flat" cmpd="sng" w="12700">
            <a:solidFill>
              <a:srgbClr val="FF5E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"/>
          <p:cNvSpPr/>
          <p:nvPr/>
        </p:nvSpPr>
        <p:spPr>
          <a:xfrm>
            <a:off x="0" y="0"/>
            <a:ext cx="12191700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4"/>
          <p:cNvSpPr/>
          <p:nvPr/>
        </p:nvSpPr>
        <p:spPr>
          <a:xfrm>
            <a:off x="0" y="0"/>
            <a:ext cx="12191700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56" name="Google Shape;456;p14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1809598" y="-857707"/>
            <a:ext cx="8572500" cy="85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4"/>
          <p:cNvSpPr txBox="1"/>
          <p:nvPr/>
        </p:nvSpPr>
        <p:spPr>
          <a:xfrm>
            <a:off x="1114654" y="638251"/>
            <a:ext cx="18774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C3AED"/>
              </a:buClr>
              <a:buSzPts val="900"/>
              <a:buFont typeface="Inter"/>
              <a:buNone/>
            </a:pPr>
            <a:r>
              <a:rPr b="1" i="0" lang="en-US" sz="900" u="none" cap="none" strike="noStrike">
                <a:solidFill>
                  <a:srgbClr val="7C3AED"/>
                </a:solidFill>
                <a:latin typeface="Inter"/>
                <a:ea typeface="Inter"/>
                <a:cs typeface="Inter"/>
                <a:sym typeface="Inter"/>
              </a:rPr>
              <a:t>Rezultate Implementare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4"/>
          <p:cNvSpPr txBox="1"/>
          <p:nvPr/>
        </p:nvSpPr>
        <p:spPr>
          <a:xfrm>
            <a:off x="952805" y="1028700"/>
            <a:ext cx="4591202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3600"/>
              <a:buFont typeface="Playfair Display"/>
              <a:buNone/>
            </a:pPr>
            <a:r>
              <a:rPr b="0" i="1" lang="en-US" sz="36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Cabinet de Avocatură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4"/>
          <p:cNvSpPr txBox="1"/>
          <p:nvPr/>
        </p:nvSpPr>
        <p:spPr>
          <a:xfrm>
            <a:off x="6858000" y="1143000"/>
            <a:ext cx="438180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Automatizarea completă a fluxului de despăgubiri și eliminarea erorilor umane.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4"/>
          <p:cNvSpPr/>
          <p:nvPr/>
        </p:nvSpPr>
        <p:spPr>
          <a:xfrm>
            <a:off x="952805" y="7916875"/>
            <a:ext cx="10287000" cy="685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4"/>
          <p:cNvSpPr/>
          <p:nvPr/>
        </p:nvSpPr>
        <p:spPr>
          <a:xfrm>
            <a:off x="952805" y="7916875"/>
            <a:ext cx="38400" cy="685800"/>
          </a:xfrm>
          <a:prstGeom prst="rect">
            <a:avLst/>
          </a:prstGeom>
          <a:solidFill>
            <a:srgbClr val="2E0249"/>
          </a:solidFill>
          <a:ln cap="flat" cmpd="sng" w="12700">
            <a:solidFill>
              <a:srgbClr val="2E0249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62" name="Google Shape;462;p14"/>
          <p:cNvPicPr preferRelativeResize="0"/>
          <p:nvPr/>
        </p:nvPicPr>
        <p:blipFill rotWithShape="1">
          <a:blip r:embed="rId4">
            <a:alphaModFix/>
          </a:blip>
          <a:srcRect b="0" l="-56" r="-57" t="0"/>
          <a:stretch/>
        </p:blipFill>
        <p:spPr>
          <a:xfrm>
            <a:off x="1218895" y="8145475"/>
            <a:ext cx="200254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4"/>
          <p:cNvSpPr txBox="1"/>
          <p:nvPr/>
        </p:nvSpPr>
        <p:spPr>
          <a:xfrm>
            <a:off x="1571854" y="7916875"/>
            <a:ext cx="7363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 transformat un proces manual, lent și predispus la erori într-un avantaj competitiv scalabil.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952805" y="571500"/>
            <a:ext cx="2115007" cy="304495"/>
          </a:xfrm>
          <a:prstGeom prst="roundRect">
            <a:avLst>
              <a:gd fmla="val 37538" name="adj"/>
            </a:avLst>
          </a:prstGeom>
          <a:solidFill>
            <a:srgbClr val="F3E8FF"/>
          </a:solidFill>
          <a:ln cap="flat" cmpd="sng" w="12700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4"/>
          <p:cNvSpPr/>
          <p:nvPr/>
        </p:nvSpPr>
        <p:spPr>
          <a:xfrm>
            <a:off x="952275" y="1802550"/>
            <a:ext cx="5001000" cy="2299800"/>
          </a:xfrm>
          <a:prstGeom prst="roundRect">
            <a:avLst>
              <a:gd fmla="val 2076" name="adj"/>
            </a:avLst>
          </a:prstGeom>
          <a:solidFill>
            <a:srgbClr val="FFFFFF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  <a:effectLst>
            <a:outerShdw blurRad="241300" rotWithShape="0" algn="bl" dir="16200000" dist="1016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66" name="Google Shape;466;p14"/>
          <p:cNvPicPr preferRelativeResize="0"/>
          <p:nvPr/>
        </p:nvPicPr>
        <p:blipFill rotWithShape="1">
          <a:blip r:embed="rId5">
            <a:alphaModFix/>
          </a:blip>
          <a:srcRect b="0" l="-6435680" r="-6435680" t="0"/>
          <a:stretch/>
        </p:blipFill>
        <p:spPr>
          <a:xfrm>
            <a:off x="961949" y="2085746"/>
            <a:ext cx="4981651" cy="3840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4"/>
          <p:cNvSpPr txBox="1"/>
          <p:nvPr/>
        </p:nvSpPr>
        <p:spPr>
          <a:xfrm>
            <a:off x="1280019" y="3191061"/>
            <a:ext cx="448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Volum masiv procesat în doar 6 luni, fără intervenție manuală asupra conținutului documentelor.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6228750" y="1765825"/>
            <a:ext cx="5001000" cy="2336400"/>
          </a:xfrm>
          <a:prstGeom prst="roundRect">
            <a:avLst>
              <a:gd fmla="val 2076" name="adj"/>
            </a:avLst>
          </a:prstGeom>
          <a:solidFill>
            <a:srgbClr val="FFFFFF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  <a:effectLst>
            <a:outerShdw blurRad="241300" rotWithShape="0" algn="bl" dir="16200000" dist="1016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69" name="Google Shape;469;p14"/>
          <p:cNvPicPr preferRelativeResize="0"/>
          <p:nvPr/>
        </p:nvPicPr>
        <p:blipFill rotWithShape="1">
          <a:blip r:embed="rId6">
            <a:alphaModFix/>
          </a:blip>
          <a:srcRect b="0" l="-6435680" r="-6435680" t="0"/>
          <a:stretch/>
        </p:blipFill>
        <p:spPr>
          <a:xfrm>
            <a:off x="6248095" y="2085746"/>
            <a:ext cx="4981651" cy="3840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4"/>
          <p:cNvSpPr txBox="1"/>
          <p:nvPr/>
        </p:nvSpPr>
        <p:spPr>
          <a:xfrm>
            <a:off x="6543305" y="3084374"/>
            <a:ext cx="448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Zero erori de redactare și conformitate totală cu standardele juridice impuse.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4"/>
          <p:cNvSpPr/>
          <p:nvPr/>
        </p:nvSpPr>
        <p:spPr>
          <a:xfrm>
            <a:off x="952275" y="4341800"/>
            <a:ext cx="5001000" cy="2299800"/>
          </a:xfrm>
          <a:prstGeom prst="roundRect">
            <a:avLst>
              <a:gd fmla="val 2076" name="adj"/>
            </a:avLst>
          </a:prstGeom>
          <a:solidFill>
            <a:srgbClr val="FFFFFF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  <a:effectLst>
            <a:outerShdw blurRad="241300" rotWithShape="0" algn="bl" dir="16200000" dist="1016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72" name="Google Shape;472;p14"/>
          <p:cNvPicPr preferRelativeResize="0"/>
          <p:nvPr/>
        </p:nvPicPr>
        <p:blipFill rotWithShape="1">
          <a:blip r:embed="rId7">
            <a:alphaModFix/>
          </a:blip>
          <a:srcRect b="0" l="-6435680" r="-6435680" t="0"/>
          <a:stretch/>
        </p:blipFill>
        <p:spPr>
          <a:xfrm>
            <a:off x="961949" y="4958791"/>
            <a:ext cx="4981651" cy="3840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4"/>
          <p:cNvSpPr txBox="1"/>
          <p:nvPr/>
        </p:nvSpPr>
        <p:spPr>
          <a:xfrm>
            <a:off x="1280094" y="5541206"/>
            <a:ext cx="448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Timp redat avocaților pentru a se concentra pe cazuri complexe, nu pe birocrație.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4"/>
          <p:cNvSpPr/>
          <p:nvPr/>
        </p:nvSpPr>
        <p:spPr>
          <a:xfrm>
            <a:off x="6228750" y="4338750"/>
            <a:ext cx="5001000" cy="2299800"/>
          </a:xfrm>
          <a:prstGeom prst="roundRect">
            <a:avLst>
              <a:gd fmla="val 2076" name="adj"/>
            </a:avLst>
          </a:prstGeom>
          <a:solidFill>
            <a:srgbClr val="FFFFFF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  <a:effectLst>
            <a:outerShdw blurRad="241300" rotWithShape="0" algn="bl" dir="16200000" dist="1016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75" name="Google Shape;475;p14"/>
          <p:cNvPicPr preferRelativeResize="0"/>
          <p:nvPr/>
        </p:nvPicPr>
        <p:blipFill rotWithShape="1">
          <a:blip r:embed="rId8">
            <a:alphaModFix/>
          </a:blip>
          <a:srcRect b="0" l="-6435680" r="-6435680" t="0"/>
          <a:stretch/>
        </p:blipFill>
        <p:spPr>
          <a:xfrm>
            <a:off x="6248095" y="4958791"/>
            <a:ext cx="4981651" cy="3840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4"/>
          <p:cNvSpPr txBox="1"/>
          <p:nvPr/>
        </p:nvSpPr>
        <p:spPr>
          <a:xfrm>
            <a:off x="6543368" y="5571056"/>
            <a:ext cx="448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Automatizarea acoperă volumul de muncă al unui angajat dedicat exclusiv redactării.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77" name="Google Shape;477;p14"/>
          <p:cNvPicPr preferRelativeResize="0"/>
          <p:nvPr/>
        </p:nvPicPr>
        <p:blipFill rotWithShape="1">
          <a:blip r:embed="rId9">
            <a:alphaModFix amt="3000"/>
          </a:blip>
          <a:srcRect b="-2761" l="0" r="0" t="-2762"/>
          <a:stretch/>
        </p:blipFill>
        <p:spPr>
          <a:xfrm>
            <a:off x="4599824" y="3132098"/>
            <a:ext cx="1181401" cy="1108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8" name="Google Shape;478;p14"/>
          <p:cNvPicPr preferRelativeResize="0"/>
          <p:nvPr/>
        </p:nvPicPr>
        <p:blipFill rotWithShape="1">
          <a:blip r:embed="rId10">
            <a:alphaModFix amt="3000"/>
          </a:blip>
          <a:srcRect b="0" l="0" r="0" t="0"/>
          <a:stretch/>
        </p:blipFill>
        <p:spPr>
          <a:xfrm>
            <a:off x="10009799" y="3133761"/>
            <a:ext cx="1108125" cy="110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9" name="Google Shape;479;p14"/>
          <p:cNvPicPr preferRelativeResize="0"/>
          <p:nvPr/>
        </p:nvPicPr>
        <p:blipFill rotWithShape="1">
          <a:blip r:embed="rId11">
            <a:alphaModFix amt="3000"/>
          </a:blip>
          <a:srcRect b="0" l="0" r="0" t="0"/>
          <a:stretch/>
        </p:blipFill>
        <p:spPr>
          <a:xfrm>
            <a:off x="4670475" y="4368838"/>
            <a:ext cx="1108125" cy="110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0" name="Google Shape;480;p14"/>
          <p:cNvPicPr preferRelativeResize="0"/>
          <p:nvPr/>
        </p:nvPicPr>
        <p:blipFill rotWithShape="1">
          <a:blip r:embed="rId12">
            <a:alphaModFix amt="3000"/>
          </a:blip>
          <a:srcRect b="0" l="-2732" r="-2732" t="0"/>
          <a:stretch/>
        </p:blipFill>
        <p:spPr>
          <a:xfrm>
            <a:off x="10009812" y="4366262"/>
            <a:ext cx="1022594" cy="11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14"/>
          <p:cNvSpPr/>
          <p:nvPr/>
        </p:nvSpPr>
        <p:spPr>
          <a:xfrm>
            <a:off x="1265919" y="2117106"/>
            <a:ext cx="533100" cy="533100"/>
          </a:xfrm>
          <a:prstGeom prst="roundRect">
            <a:avLst>
              <a:gd fmla="val 36756" name="adj"/>
            </a:avLst>
          </a:prstGeom>
          <a:solidFill>
            <a:srgbClr val="ECFDF5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82" name="Google Shape;482;p14"/>
          <p:cNvPicPr preferRelativeResize="0"/>
          <p:nvPr/>
        </p:nvPicPr>
        <p:blipFill rotWithShape="1">
          <a:blip r:embed="rId13">
            <a:alphaModFix/>
          </a:blip>
          <a:srcRect b="-45" l="0" r="0" t="-44"/>
          <a:stretch/>
        </p:blipFill>
        <p:spPr>
          <a:xfrm>
            <a:off x="1403993" y="2268896"/>
            <a:ext cx="256946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4"/>
          <p:cNvSpPr txBox="1"/>
          <p:nvPr/>
        </p:nvSpPr>
        <p:spPr>
          <a:xfrm>
            <a:off x="2096247" y="2032538"/>
            <a:ext cx="2277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0249"/>
              </a:buClr>
              <a:buSzPts val="2700"/>
              <a:buFont typeface="Playfair Display"/>
              <a:buNone/>
            </a:pPr>
            <a:r>
              <a:rPr b="1" i="0" lang="en-US" sz="2700" u="none" cap="none" strike="noStrike">
                <a:solidFill>
                  <a:srgbClr val="2E024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2.136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4"/>
          <p:cNvSpPr txBox="1"/>
          <p:nvPr/>
        </p:nvSpPr>
        <p:spPr>
          <a:xfrm>
            <a:off x="2096247" y="2447663"/>
            <a:ext cx="245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Dosare Generate Automat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4"/>
          <p:cNvSpPr/>
          <p:nvPr/>
        </p:nvSpPr>
        <p:spPr>
          <a:xfrm>
            <a:off x="6543305" y="2080369"/>
            <a:ext cx="533100" cy="533100"/>
          </a:xfrm>
          <a:prstGeom prst="roundRect">
            <a:avLst>
              <a:gd fmla="val 36756" name="adj"/>
            </a:avLst>
          </a:prstGeom>
          <a:solidFill>
            <a:srgbClr val="FFF0F3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86" name="Google Shape;486;p14"/>
          <p:cNvPicPr preferRelativeResize="0"/>
          <p:nvPr/>
        </p:nvPicPr>
        <p:blipFill rotWithShape="1">
          <a:blip r:embed="rId14">
            <a:alphaModFix/>
          </a:blip>
          <a:srcRect b="0" l="-56" r="-57" t="0"/>
          <a:stretch/>
        </p:blipFill>
        <p:spPr>
          <a:xfrm>
            <a:off x="6709726" y="2232159"/>
            <a:ext cx="200254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4"/>
          <p:cNvSpPr txBox="1"/>
          <p:nvPr/>
        </p:nvSpPr>
        <p:spPr>
          <a:xfrm>
            <a:off x="7431365" y="1996238"/>
            <a:ext cx="2382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0249"/>
              </a:buClr>
              <a:buSzPts val="2700"/>
              <a:buFont typeface="Playfair Display"/>
              <a:buNone/>
            </a:pPr>
            <a:r>
              <a:rPr b="1" i="0" lang="en-US" sz="2700" u="none" cap="none" strike="noStrike">
                <a:solidFill>
                  <a:srgbClr val="2E024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100%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4"/>
          <p:cNvSpPr txBox="1"/>
          <p:nvPr/>
        </p:nvSpPr>
        <p:spPr>
          <a:xfrm>
            <a:off x="7431365" y="2411378"/>
            <a:ext cx="2323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Rată de Completare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4"/>
          <p:cNvSpPr/>
          <p:nvPr/>
        </p:nvSpPr>
        <p:spPr>
          <a:xfrm>
            <a:off x="1265919" y="4656361"/>
            <a:ext cx="533100" cy="533100"/>
          </a:xfrm>
          <a:prstGeom prst="roundRect">
            <a:avLst>
              <a:gd fmla="val 36756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90" name="Google Shape;490;p14"/>
          <p:cNvPicPr preferRelativeResize="0"/>
          <p:nvPr/>
        </p:nvPicPr>
        <p:blipFill rotWithShape="1">
          <a:blip r:embed="rId15">
            <a:alphaModFix/>
          </a:blip>
          <a:srcRect b="0" l="-133" r="-133" t="0"/>
          <a:stretch/>
        </p:blipFill>
        <p:spPr>
          <a:xfrm>
            <a:off x="1446970" y="4809066"/>
            <a:ext cx="1719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4"/>
          <p:cNvSpPr txBox="1"/>
          <p:nvPr/>
        </p:nvSpPr>
        <p:spPr>
          <a:xfrm>
            <a:off x="2096247" y="4572713"/>
            <a:ext cx="2277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0249"/>
              </a:buClr>
              <a:buSzPts val="2700"/>
              <a:buFont typeface="Playfair Display"/>
              <a:buNone/>
            </a:pPr>
            <a:r>
              <a:rPr b="1" i="0" lang="en-US" sz="2700" u="none" cap="none" strike="noStrike">
                <a:solidFill>
                  <a:srgbClr val="2E024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178 Ore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4"/>
          <p:cNvSpPr txBox="1"/>
          <p:nvPr/>
        </p:nvSpPr>
        <p:spPr>
          <a:xfrm>
            <a:off x="2096247" y="4987839"/>
            <a:ext cx="222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Economisite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4"/>
          <p:cNvSpPr/>
          <p:nvPr/>
        </p:nvSpPr>
        <p:spPr>
          <a:xfrm>
            <a:off x="6543305" y="4653311"/>
            <a:ext cx="533100" cy="533100"/>
          </a:xfrm>
          <a:prstGeom prst="roundRect">
            <a:avLst>
              <a:gd fmla="val 36756" name="adj"/>
            </a:avLst>
          </a:prstGeom>
          <a:solidFill>
            <a:srgbClr val="FFF8E1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94" name="Google Shape;494;p14"/>
          <p:cNvPicPr preferRelativeResize="0"/>
          <p:nvPr/>
        </p:nvPicPr>
        <p:blipFill rotWithShape="1">
          <a:blip r:embed="rId16">
            <a:alphaModFix/>
          </a:blip>
          <a:srcRect b="0" l="-80" r="-80" t="0"/>
          <a:stretch/>
        </p:blipFill>
        <p:spPr>
          <a:xfrm>
            <a:off x="6666749" y="4806016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4"/>
          <p:cNvSpPr txBox="1"/>
          <p:nvPr/>
        </p:nvSpPr>
        <p:spPr>
          <a:xfrm>
            <a:off x="7401977" y="4569663"/>
            <a:ext cx="2382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0249"/>
              </a:buClr>
              <a:buSzPts val="2700"/>
              <a:buFont typeface="Playfair Display"/>
              <a:buNone/>
            </a:pPr>
            <a:r>
              <a:rPr b="1" i="0" lang="en-US" sz="2700" u="none" cap="none" strike="noStrike">
                <a:solidFill>
                  <a:srgbClr val="2E024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FTE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4"/>
          <p:cNvSpPr txBox="1"/>
          <p:nvPr/>
        </p:nvSpPr>
        <p:spPr>
          <a:xfrm>
            <a:off x="7401977" y="4984789"/>
            <a:ext cx="2323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Echivalent Angajat Full-Time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97" name="Google Shape;497;p14"/>
          <p:cNvPicPr preferRelativeResize="0"/>
          <p:nvPr/>
        </p:nvPicPr>
        <p:blipFill rotWithShape="1">
          <a:blip r:embed="rId17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05" name="Google Shape;505;p15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5"/>
          <p:cNvSpPr txBox="1"/>
          <p:nvPr/>
        </p:nvSpPr>
        <p:spPr>
          <a:xfrm>
            <a:off x="5550408" y="638251"/>
            <a:ext cx="1095451" cy="17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5E7E"/>
              </a:buClr>
              <a:buSzPts val="900"/>
              <a:buFont typeface="Inter"/>
              <a:buNone/>
            </a:pPr>
            <a:r>
              <a:rPr b="1" i="0" lang="en-US" sz="900" u="none" cap="none" strike="noStrike">
                <a:solidFill>
                  <a:srgbClr val="FF5E7E"/>
                </a:solidFill>
                <a:latin typeface="Inter"/>
                <a:ea typeface="Inter"/>
                <a:cs typeface="Inter"/>
                <a:sym typeface="Inter"/>
              </a:rPr>
              <a:t>Studiu de Caz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5"/>
          <p:cNvSpPr txBox="1"/>
          <p:nvPr/>
        </p:nvSpPr>
        <p:spPr>
          <a:xfrm>
            <a:off x="590702" y="1028700"/>
            <a:ext cx="1101120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3600"/>
              <a:buFont typeface="Playfair Display"/>
              <a:buNone/>
            </a:pPr>
            <a:r>
              <a:rPr b="0" i="1" lang="en-US" sz="36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Fabrică Textilă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5"/>
          <p:cNvSpPr txBox="1"/>
          <p:nvPr/>
        </p:nvSpPr>
        <p:spPr>
          <a:xfrm>
            <a:off x="705002" y="1752905"/>
            <a:ext cx="1078260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Standardizarea și digitalizarea fluxului complet de producție pentru scalabilitate.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5"/>
          <p:cNvSpPr/>
          <p:nvPr/>
        </p:nvSpPr>
        <p:spPr>
          <a:xfrm>
            <a:off x="5431536" y="571500"/>
            <a:ext cx="1333195" cy="304495"/>
          </a:xfrm>
          <a:prstGeom prst="roundRect">
            <a:avLst>
              <a:gd fmla="val 37538" name="adj"/>
            </a:avLst>
          </a:prstGeom>
          <a:solidFill>
            <a:srgbClr val="FFF0F3"/>
          </a:solidFill>
          <a:ln cap="flat" cmpd="sng" w="12700">
            <a:solidFill>
              <a:srgbClr val="FFE4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5"/>
          <p:cNvSpPr/>
          <p:nvPr/>
        </p:nvSpPr>
        <p:spPr>
          <a:xfrm>
            <a:off x="761695" y="2361895"/>
            <a:ext cx="3372307" cy="3924605"/>
          </a:xfrm>
          <a:prstGeom prst="roundRect">
            <a:avLst>
              <a:gd fmla="val 1226" name="adj"/>
            </a:avLst>
          </a:prstGeom>
          <a:solidFill>
            <a:srgbClr val="F9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5"/>
          <p:cNvSpPr/>
          <p:nvPr/>
        </p:nvSpPr>
        <p:spPr>
          <a:xfrm>
            <a:off x="1057046" y="2657246"/>
            <a:ext cx="381305" cy="381305"/>
          </a:xfrm>
          <a:prstGeom prst="roundRect">
            <a:avLst>
              <a:gd fmla="val 47962" name="adj"/>
            </a:avLst>
          </a:prstGeom>
          <a:solidFill>
            <a:srgbClr val="FEE2E2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12" name="Google Shape;5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2202" y="2762402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15"/>
          <p:cNvSpPr txBox="1"/>
          <p:nvPr/>
        </p:nvSpPr>
        <p:spPr>
          <a:xfrm>
            <a:off x="1552651" y="2704795"/>
            <a:ext cx="1038758" cy="286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Provocări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14" name="Google Shape;514;p15"/>
          <p:cNvPicPr preferRelativeResize="0"/>
          <p:nvPr/>
        </p:nvPicPr>
        <p:blipFill rotWithShape="1">
          <a:blip r:embed="rId5">
            <a:alphaModFix/>
          </a:blip>
          <a:srcRect b="0" l="-2512" r="-2512" t="0"/>
          <a:stretch/>
        </p:blipFill>
        <p:spPr>
          <a:xfrm>
            <a:off x="1057046" y="3305556"/>
            <a:ext cx="105156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15"/>
          <p:cNvSpPr txBox="1"/>
          <p:nvPr/>
        </p:nvSpPr>
        <p:spPr>
          <a:xfrm>
            <a:off x="1276502" y="3267151"/>
            <a:ext cx="2670048" cy="42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100"/>
              <a:buFont typeface="Inter"/>
              <a:buNone/>
            </a:pPr>
            <a:r>
              <a:rPr b="0" i="0" lang="en-US" sz="11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Informații neuniforme primite de la clienți pe multiple canale.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16" name="Google Shape;516;p15"/>
          <p:cNvPicPr preferRelativeResize="0"/>
          <p:nvPr/>
        </p:nvPicPr>
        <p:blipFill rotWithShape="1">
          <a:blip r:embed="rId5">
            <a:alphaModFix/>
          </a:blip>
          <a:srcRect b="0" l="-2512" r="-2512" t="0"/>
          <a:stretch/>
        </p:blipFill>
        <p:spPr>
          <a:xfrm>
            <a:off x="1057046" y="3886200"/>
            <a:ext cx="105156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5"/>
          <p:cNvSpPr txBox="1"/>
          <p:nvPr/>
        </p:nvSpPr>
        <p:spPr>
          <a:xfrm>
            <a:off x="1276502" y="3847795"/>
            <a:ext cx="2670048" cy="42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100"/>
              <a:buFont typeface="Inter"/>
              <a:buNone/>
            </a:pPr>
            <a:r>
              <a:rPr b="0" i="0" lang="en-US" sz="11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Procese critice dependente de o singură persoană ("key man risk").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18" name="Google Shape;518;p15"/>
          <p:cNvPicPr preferRelativeResize="0"/>
          <p:nvPr/>
        </p:nvPicPr>
        <p:blipFill rotWithShape="1">
          <a:blip r:embed="rId5">
            <a:alphaModFix/>
          </a:blip>
          <a:srcRect b="0" l="-2512" r="-2512" t="0"/>
          <a:stretch/>
        </p:blipFill>
        <p:spPr>
          <a:xfrm>
            <a:off x="1057046" y="4466844"/>
            <a:ext cx="105156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15"/>
          <p:cNvSpPr txBox="1"/>
          <p:nvPr/>
        </p:nvSpPr>
        <p:spPr>
          <a:xfrm>
            <a:off x="1276502" y="4429354"/>
            <a:ext cx="2670048" cy="42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100"/>
              <a:buFont typeface="Inter"/>
              <a:buNone/>
            </a:pPr>
            <a:r>
              <a:rPr b="0" i="0" lang="en-US" sz="11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Planificare dificilă din cauza lipsei de date centralizate.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20" name="Google Shape;520;p15"/>
          <p:cNvPicPr preferRelativeResize="0"/>
          <p:nvPr/>
        </p:nvPicPr>
        <p:blipFill rotWithShape="1">
          <a:blip r:embed="rId5">
            <a:alphaModFix/>
          </a:blip>
          <a:srcRect b="0" l="-2512" r="-2512" t="0"/>
          <a:stretch/>
        </p:blipFill>
        <p:spPr>
          <a:xfrm>
            <a:off x="1057046" y="5048402"/>
            <a:ext cx="105156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5"/>
          <p:cNvSpPr txBox="1"/>
          <p:nvPr/>
        </p:nvSpPr>
        <p:spPr>
          <a:xfrm>
            <a:off x="1276502" y="5009998"/>
            <a:ext cx="2670048" cy="42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100"/>
              <a:buFont typeface="Inter"/>
              <a:buNone/>
            </a:pPr>
            <a:r>
              <a:rPr b="0" i="0" lang="en-US" sz="11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Date greu de centralizat și de raportat către management.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5"/>
          <p:cNvSpPr/>
          <p:nvPr/>
        </p:nvSpPr>
        <p:spPr>
          <a:xfrm>
            <a:off x="4412894" y="2361895"/>
            <a:ext cx="3372307" cy="3924605"/>
          </a:xfrm>
          <a:prstGeom prst="roundRect">
            <a:avLst>
              <a:gd fmla="val 1226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39700" rotWithShape="0" algn="bl" dir="16200000" dist="1016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15"/>
          <p:cNvSpPr/>
          <p:nvPr/>
        </p:nvSpPr>
        <p:spPr>
          <a:xfrm>
            <a:off x="4708246" y="2657246"/>
            <a:ext cx="381305" cy="381305"/>
          </a:xfrm>
          <a:prstGeom prst="roundRect">
            <a:avLst>
              <a:gd fmla="val 47962" name="adj"/>
            </a:avLst>
          </a:prstGeom>
          <a:solidFill>
            <a:srgbClr val="F3E8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24" name="Google Shape;524;p15"/>
          <p:cNvPicPr preferRelativeResize="0"/>
          <p:nvPr/>
        </p:nvPicPr>
        <p:blipFill rotWithShape="1">
          <a:blip r:embed="rId6">
            <a:alphaModFix/>
          </a:blip>
          <a:srcRect b="0" l="-1064" r="-1064" t="0"/>
          <a:stretch/>
        </p:blipFill>
        <p:spPr>
          <a:xfrm>
            <a:off x="4789627" y="2762402"/>
            <a:ext cx="219456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5"/>
          <p:cNvSpPr txBox="1"/>
          <p:nvPr/>
        </p:nvSpPr>
        <p:spPr>
          <a:xfrm>
            <a:off x="5203850" y="2704795"/>
            <a:ext cx="1571854" cy="286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0249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2E0249"/>
                </a:solidFill>
                <a:latin typeface="Inter"/>
                <a:ea typeface="Inter"/>
                <a:cs typeface="Inter"/>
                <a:sym typeface="Inter"/>
              </a:rPr>
              <a:t>Soluția Noastră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26" name="Google Shape;526;p15"/>
          <p:cNvPicPr preferRelativeResize="0"/>
          <p:nvPr/>
        </p:nvPicPr>
        <p:blipFill rotWithShape="1">
          <a:blip r:embed="rId7">
            <a:alphaModFix/>
          </a:blip>
          <a:srcRect b="-1100" l="0" r="0" t="-1100"/>
          <a:stretch/>
        </p:blipFill>
        <p:spPr>
          <a:xfrm>
            <a:off x="4708246" y="3305556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15"/>
          <p:cNvSpPr txBox="1"/>
          <p:nvPr/>
        </p:nvSpPr>
        <p:spPr>
          <a:xfrm>
            <a:off x="4936846" y="3267151"/>
            <a:ext cx="2659990" cy="42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Inter"/>
              <a:buNone/>
            </a:pPr>
            <a:r>
              <a:rPr b="0" i="0" lang="en-US" sz="11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Standardizarea completă a proceselor operaționale.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28" name="Google Shape;528;p15"/>
          <p:cNvPicPr preferRelativeResize="0"/>
          <p:nvPr/>
        </p:nvPicPr>
        <p:blipFill rotWithShape="1">
          <a:blip r:embed="rId7">
            <a:alphaModFix/>
          </a:blip>
          <a:srcRect b="-1100" l="0" r="0" t="-1100"/>
          <a:stretch/>
        </p:blipFill>
        <p:spPr>
          <a:xfrm>
            <a:off x="4708246" y="3886200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15"/>
          <p:cNvSpPr txBox="1"/>
          <p:nvPr/>
        </p:nvSpPr>
        <p:spPr>
          <a:xfrm>
            <a:off x="4936846" y="3847795"/>
            <a:ext cx="2659990" cy="42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Inter"/>
              <a:buNone/>
            </a:pPr>
            <a:r>
              <a:rPr b="0" i="0" lang="en-US" sz="11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Centralizarea documentației tehnice într-o platformă unică.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30" name="Google Shape;530;p15"/>
          <p:cNvPicPr preferRelativeResize="0"/>
          <p:nvPr/>
        </p:nvPicPr>
        <p:blipFill rotWithShape="1">
          <a:blip r:embed="rId7">
            <a:alphaModFix/>
          </a:blip>
          <a:srcRect b="-1100" l="0" r="0" t="-1100"/>
          <a:stretch/>
        </p:blipFill>
        <p:spPr>
          <a:xfrm>
            <a:off x="4708246" y="4466844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5"/>
          <p:cNvSpPr txBox="1"/>
          <p:nvPr/>
        </p:nvSpPr>
        <p:spPr>
          <a:xfrm>
            <a:off x="4936846" y="4429354"/>
            <a:ext cx="2659990" cy="42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Inter"/>
              <a:buNone/>
            </a:pPr>
            <a:r>
              <a:rPr b="0" i="0" lang="en-US" sz="11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Integrarea feedback-ului direct din linia de producție.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32" name="Google Shape;532;p15"/>
          <p:cNvPicPr preferRelativeResize="0"/>
          <p:nvPr/>
        </p:nvPicPr>
        <p:blipFill rotWithShape="1">
          <a:blip r:embed="rId7">
            <a:alphaModFix/>
          </a:blip>
          <a:srcRect b="-1100" l="0" r="0" t="-1100"/>
          <a:stretch/>
        </p:blipFill>
        <p:spPr>
          <a:xfrm>
            <a:off x="4708246" y="5048402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5"/>
          <p:cNvSpPr txBox="1"/>
          <p:nvPr/>
        </p:nvSpPr>
        <p:spPr>
          <a:xfrm>
            <a:off x="4936846" y="5009998"/>
            <a:ext cx="2659990" cy="42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Inter"/>
              <a:buNone/>
            </a:pPr>
            <a:r>
              <a:rPr b="0" i="0" lang="en-US" sz="11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Automatizarea sarcinilor repetitive și training angajați.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5"/>
          <p:cNvSpPr/>
          <p:nvPr/>
        </p:nvSpPr>
        <p:spPr>
          <a:xfrm>
            <a:off x="8064094" y="2361895"/>
            <a:ext cx="3372307" cy="3924605"/>
          </a:xfrm>
          <a:prstGeom prst="roundRect">
            <a:avLst>
              <a:gd fmla="val 1226" name="adj"/>
            </a:avLst>
          </a:prstGeom>
          <a:solidFill>
            <a:srgbClr val="2E024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35" name="Google Shape;535;p15"/>
          <p:cNvPicPr preferRelativeResize="0"/>
          <p:nvPr/>
        </p:nvPicPr>
        <p:blipFill rotWithShape="1">
          <a:blip r:embed="rId8">
            <a:alphaModFix/>
          </a:blip>
          <a:srcRect b="-8269" l="0" r="0" t="-8269"/>
          <a:stretch/>
        </p:blipFill>
        <p:spPr>
          <a:xfrm>
            <a:off x="6381598" y="400507"/>
            <a:ext cx="6734556" cy="784829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5"/>
          <p:cNvSpPr/>
          <p:nvPr/>
        </p:nvSpPr>
        <p:spPr>
          <a:xfrm>
            <a:off x="8350301" y="2648102"/>
            <a:ext cx="381305" cy="381305"/>
          </a:xfrm>
          <a:prstGeom prst="roundRect">
            <a:avLst>
              <a:gd fmla="val 47962" name="adj"/>
            </a:avLst>
          </a:prstGeom>
          <a:solidFill>
            <a:srgbClr val="FFFFFF">
              <a:alpha val="20000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37" name="Google Shape;537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54542" y="2752344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15"/>
          <p:cNvSpPr txBox="1"/>
          <p:nvPr/>
        </p:nvSpPr>
        <p:spPr>
          <a:xfrm>
            <a:off x="8845906" y="2695651"/>
            <a:ext cx="1877263" cy="286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Rezultate Obținute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39" name="Google Shape;539;p15"/>
          <p:cNvPicPr preferRelativeResize="0"/>
          <p:nvPr/>
        </p:nvPicPr>
        <p:blipFill rotWithShape="1">
          <a:blip r:embed="rId10">
            <a:alphaModFix/>
          </a:blip>
          <a:srcRect b="-1100" l="0" r="0" t="-1100"/>
          <a:stretch/>
        </p:blipFill>
        <p:spPr>
          <a:xfrm>
            <a:off x="8350301" y="3295498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15"/>
          <p:cNvSpPr txBox="1"/>
          <p:nvPr/>
        </p:nvSpPr>
        <p:spPr>
          <a:xfrm>
            <a:off x="8578901" y="3258007"/>
            <a:ext cx="2679192" cy="42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100"/>
              <a:buFont typeface="Inter"/>
              <a:buNone/>
            </a:pPr>
            <a:r>
              <a:rPr b="1" i="0" lang="en-US" sz="1100" u="none" cap="none" strike="noStrike">
                <a:solidFill>
                  <a:srgbClr val="E5E7EB"/>
                </a:solidFill>
                <a:latin typeface="Inter"/>
                <a:ea typeface="Inter"/>
                <a:cs typeface="Inter"/>
                <a:sym typeface="Inter"/>
              </a:rPr>
              <a:t>Vizibilitate în timp real</a:t>
            </a:r>
            <a:r>
              <a:rPr b="0" i="0" lang="en-US" sz="1100" u="none" cap="none" strike="noStrike">
                <a:solidFill>
                  <a:srgbClr val="E5E7EB"/>
                </a:solidFill>
                <a:latin typeface="Inter"/>
                <a:ea typeface="Inter"/>
                <a:cs typeface="Inter"/>
                <a:sym typeface="Inter"/>
              </a:rPr>
              <a:t>asupra stadiului comenzilor.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41" name="Google Shape;541;p15"/>
          <p:cNvPicPr preferRelativeResize="0"/>
          <p:nvPr/>
        </p:nvPicPr>
        <p:blipFill rotWithShape="1">
          <a:blip r:embed="rId10">
            <a:alphaModFix/>
          </a:blip>
          <a:srcRect b="-1100" l="0" r="0" t="-1100"/>
          <a:stretch/>
        </p:blipFill>
        <p:spPr>
          <a:xfrm>
            <a:off x="8350301" y="3877056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5"/>
          <p:cNvSpPr txBox="1"/>
          <p:nvPr/>
        </p:nvSpPr>
        <p:spPr>
          <a:xfrm>
            <a:off x="8578901" y="3838651"/>
            <a:ext cx="2679192" cy="42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100"/>
              <a:buFont typeface="Inter"/>
              <a:buNone/>
            </a:pPr>
            <a:r>
              <a:rPr b="0" i="0" lang="en-US" sz="1100" u="none" cap="none" strike="noStrike">
                <a:solidFill>
                  <a:srgbClr val="E5E7EB"/>
                </a:solidFill>
                <a:latin typeface="Inter"/>
                <a:ea typeface="Inter"/>
                <a:cs typeface="Inter"/>
                <a:sym typeface="Inter"/>
              </a:rPr>
              <a:t>Metrici clare de performanță pe angajat și pe linia de producție.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43" name="Google Shape;543;p15"/>
          <p:cNvPicPr preferRelativeResize="0"/>
          <p:nvPr/>
        </p:nvPicPr>
        <p:blipFill rotWithShape="1">
          <a:blip r:embed="rId10">
            <a:alphaModFix/>
          </a:blip>
          <a:srcRect b="-1100" l="0" r="0" t="-1100"/>
          <a:stretch/>
        </p:blipFill>
        <p:spPr>
          <a:xfrm>
            <a:off x="8350301" y="4457700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5"/>
          <p:cNvSpPr txBox="1"/>
          <p:nvPr/>
        </p:nvSpPr>
        <p:spPr>
          <a:xfrm>
            <a:off x="8578901" y="4419295"/>
            <a:ext cx="2679192" cy="42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100"/>
              <a:buFont typeface="Inter"/>
              <a:buNone/>
            </a:pPr>
            <a:r>
              <a:rPr b="0" i="0" lang="en-US" sz="1100" u="none" cap="none" strike="noStrike">
                <a:solidFill>
                  <a:srgbClr val="E5E7EB"/>
                </a:solidFill>
                <a:latin typeface="Inter"/>
                <a:ea typeface="Inter"/>
                <a:cs typeface="Inter"/>
                <a:sym typeface="Inter"/>
              </a:rPr>
              <a:t>Migrare completă în cloud pentru acces securizat de oriunde.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45" name="Google Shape;545;p15"/>
          <p:cNvPicPr preferRelativeResize="0"/>
          <p:nvPr/>
        </p:nvPicPr>
        <p:blipFill rotWithShape="1">
          <a:blip r:embed="rId10">
            <a:alphaModFix/>
          </a:blip>
          <a:srcRect b="-1100" l="0" r="0" t="-1100"/>
          <a:stretch/>
        </p:blipFill>
        <p:spPr>
          <a:xfrm>
            <a:off x="8350301" y="5038344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5"/>
          <p:cNvSpPr txBox="1"/>
          <p:nvPr/>
        </p:nvSpPr>
        <p:spPr>
          <a:xfrm>
            <a:off x="8578901" y="5000854"/>
            <a:ext cx="2679192" cy="42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100"/>
              <a:buFont typeface="Inter"/>
              <a:buNone/>
            </a:pPr>
            <a:r>
              <a:rPr b="0" i="0" lang="en-US" sz="1100" u="none" cap="none" strike="noStrike">
                <a:solidFill>
                  <a:srgbClr val="E5E7EB"/>
                </a:solidFill>
                <a:latin typeface="Inter"/>
                <a:ea typeface="Inter"/>
                <a:cs typeface="Inter"/>
                <a:sym typeface="Inter"/>
              </a:rPr>
              <a:t>Creșterea semnificativă a nivelului de adopție digitală în echipă.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47" name="Google Shape;547;p15"/>
          <p:cNvPicPr preferRelativeResize="0"/>
          <p:nvPr/>
        </p:nvPicPr>
        <p:blipFill rotWithShape="1">
          <a:blip r:embed="rId11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55" name="Google Shape;555;p16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6953098" y="1619402"/>
            <a:ext cx="5715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6"/>
          <p:cNvSpPr txBox="1"/>
          <p:nvPr/>
        </p:nvSpPr>
        <p:spPr>
          <a:xfrm>
            <a:off x="5522976" y="638251"/>
            <a:ext cx="1153058" cy="17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C3AED"/>
              </a:buClr>
              <a:buSzPts val="900"/>
              <a:buFont typeface="Inter"/>
              <a:buNone/>
            </a:pPr>
            <a:r>
              <a:rPr b="1" i="0" lang="en-US" sz="900" u="none" cap="none" strike="noStrike">
                <a:solidFill>
                  <a:srgbClr val="7C3AED"/>
                </a:solidFill>
                <a:latin typeface="Inter"/>
                <a:ea typeface="Inter"/>
                <a:cs typeface="Inter"/>
                <a:sym typeface="Inter"/>
              </a:rPr>
              <a:t>Beneficii Cheie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6"/>
          <p:cNvSpPr txBox="1"/>
          <p:nvPr/>
        </p:nvSpPr>
        <p:spPr>
          <a:xfrm>
            <a:off x="780898" y="1028700"/>
            <a:ext cx="10629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3600"/>
              <a:buFont typeface="Playfair Display"/>
              <a:buNone/>
            </a:pPr>
            <a:r>
              <a:rPr b="0" i="1" lang="en-US" sz="36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 ce Vector Developers?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6"/>
          <p:cNvSpPr txBox="1"/>
          <p:nvPr/>
        </p:nvSpPr>
        <p:spPr>
          <a:xfrm>
            <a:off x="895198" y="1752905"/>
            <a:ext cx="10401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parteneriat bazat pe pragmatism, tehnologie modernă și înțelegerea profundă a mediului de business.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6"/>
          <p:cNvSpPr/>
          <p:nvPr/>
        </p:nvSpPr>
        <p:spPr>
          <a:xfrm>
            <a:off x="5404104" y="571500"/>
            <a:ext cx="1390802" cy="304495"/>
          </a:xfrm>
          <a:prstGeom prst="roundRect">
            <a:avLst>
              <a:gd fmla="val 37538" name="adj"/>
            </a:avLst>
          </a:prstGeom>
          <a:solidFill>
            <a:srgbClr val="F3E8FF"/>
          </a:solidFill>
          <a:ln cap="flat" cmpd="sng" w="12700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6"/>
          <p:cNvSpPr/>
          <p:nvPr/>
        </p:nvSpPr>
        <p:spPr>
          <a:xfrm>
            <a:off x="952805" y="2457907"/>
            <a:ext cx="3276295" cy="2018995"/>
          </a:xfrm>
          <a:prstGeom prst="roundRect">
            <a:avLst>
              <a:gd fmla="val 2564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6"/>
          <p:cNvSpPr/>
          <p:nvPr/>
        </p:nvSpPr>
        <p:spPr>
          <a:xfrm>
            <a:off x="1190549" y="2695651"/>
            <a:ext cx="457200" cy="457200"/>
          </a:xfrm>
          <a:prstGeom prst="roundRect">
            <a:avLst>
              <a:gd fmla="val 41667" name="adj"/>
            </a:avLst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62" name="Google Shape;56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0277" y="2829154"/>
            <a:ext cx="237744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6"/>
          <p:cNvSpPr txBox="1"/>
          <p:nvPr/>
        </p:nvSpPr>
        <p:spPr>
          <a:xfrm>
            <a:off x="1190549" y="3305556"/>
            <a:ext cx="2929738" cy="257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Experiență Duală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6"/>
          <p:cNvSpPr txBox="1"/>
          <p:nvPr/>
        </p:nvSpPr>
        <p:spPr>
          <a:xfrm>
            <a:off x="1190549" y="3638398"/>
            <a:ext cx="2900477" cy="600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Expertiză consolidată atât în rigoarea mediului corporate, cât și în agilitatea specifică IMM-urilor. Vorbim ambele "limbi".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6"/>
          <p:cNvSpPr/>
          <p:nvPr/>
        </p:nvSpPr>
        <p:spPr>
          <a:xfrm>
            <a:off x="4457700" y="2457907"/>
            <a:ext cx="3276295" cy="2018995"/>
          </a:xfrm>
          <a:prstGeom prst="roundRect">
            <a:avLst>
              <a:gd fmla="val 2564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6"/>
          <p:cNvSpPr/>
          <p:nvPr/>
        </p:nvSpPr>
        <p:spPr>
          <a:xfrm>
            <a:off x="4695444" y="2695651"/>
            <a:ext cx="457200" cy="457200"/>
          </a:xfrm>
          <a:prstGeom prst="roundRect">
            <a:avLst>
              <a:gd fmla="val 41667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67" name="Google Shape;567;p16"/>
          <p:cNvPicPr preferRelativeResize="0"/>
          <p:nvPr/>
        </p:nvPicPr>
        <p:blipFill rotWithShape="1">
          <a:blip r:embed="rId5">
            <a:alphaModFix/>
          </a:blip>
          <a:srcRect b="0" l="-1282" r="-1282" t="0"/>
          <a:stretch/>
        </p:blipFill>
        <p:spPr>
          <a:xfrm>
            <a:off x="4815230" y="2829154"/>
            <a:ext cx="219456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16"/>
          <p:cNvSpPr txBox="1"/>
          <p:nvPr/>
        </p:nvSpPr>
        <p:spPr>
          <a:xfrm>
            <a:off x="4695444" y="3305556"/>
            <a:ext cx="2929738" cy="257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Tehnologii Moderne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6"/>
          <p:cNvSpPr txBox="1"/>
          <p:nvPr/>
        </p:nvSpPr>
        <p:spPr>
          <a:xfrm>
            <a:off x="4695444" y="3638398"/>
            <a:ext cx="2900477" cy="600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Acces la stack-uri tehnologice actuale și arhitecturi cloud scalabile care asigură securitate și performanță pe termen lung.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6"/>
          <p:cNvSpPr/>
          <p:nvPr/>
        </p:nvSpPr>
        <p:spPr>
          <a:xfrm>
            <a:off x="7962595" y="2457907"/>
            <a:ext cx="3276295" cy="2018995"/>
          </a:xfrm>
          <a:prstGeom prst="roundRect">
            <a:avLst>
              <a:gd fmla="val 2564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6"/>
          <p:cNvSpPr/>
          <p:nvPr/>
        </p:nvSpPr>
        <p:spPr>
          <a:xfrm>
            <a:off x="8201254" y="2695651"/>
            <a:ext cx="457200" cy="457200"/>
          </a:xfrm>
          <a:prstGeom prst="roundRect">
            <a:avLst>
              <a:gd fmla="val 41667" name="adj"/>
            </a:avLst>
          </a:prstGeom>
          <a:solidFill>
            <a:srgbClr val="F3E8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72" name="Google Shape;57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34756" y="2829154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6"/>
          <p:cNvSpPr txBox="1"/>
          <p:nvPr/>
        </p:nvSpPr>
        <p:spPr>
          <a:xfrm>
            <a:off x="8201254" y="3305556"/>
            <a:ext cx="2929738" cy="257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AI Pragmatic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6"/>
          <p:cNvSpPr txBox="1"/>
          <p:nvPr/>
        </p:nvSpPr>
        <p:spPr>
          <a:xfrm>
            <a:off x="8201254" y="3638398"/>
            <a:ext cx="2900477" cy="600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Folosim Inteligența Artificială pentru viteză și eficiență reală, evitând hype-ul și soluțiile experimentale riscante.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6"/>
          <p:cNvSpPr/>
          <p:nvPr/>
        </p:nvSpPr>
        <p:spPr>
          <a:xfrm>
            <a:off x="952805" y="4705502"/>
            <a:ext cx="3276295" cy="2018995"/>
          </a:xfrm>
          <a:prstGeom prst="roundRect">
            <a:avLst>
              <a:gd fmla="val 2564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6"/>
          <p:cNvSpPr/>
          <p:nvPr/>
        </p:nvSpPr>
        <p:spPr>
          <a:xfrm>
            <a:off x="1190549" y="4943246"/>
            <a:ext cx="457200" cy="457200"/>
          </a:xfrm>
          <a:prstGeom prst="roundRect">
            <a:avLst>
              <a:gd fmla="val 41667" name="adj"/>
            </a:avLst>
          </a:prstGeom>
          <a:solidFill>
            <a:srgbClr val="FFF0F3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77" name="Google Shape;57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00277" y="5076749"/>
            <a:ext cx="237744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6"/>
          <p:cNvSpPr txBox="1"/>
          <p:nvPr/>
        </p:nvSpPr>
        <p:spPr>
          <a:xfrm>
            <a:off x="1190549" y="5553151"/>
            <a:ext cx="2929738" cy="257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Parteneriat de Cursă Lungă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6"/>
          <p:cNvSpPr txBox="1"/>
          <p:nvPr/>
        </p:nvSpPr>
        <p:spPr>
          <a:xfrm>
            <a:off x="1190549" y="5886907"/>
            <a:ext cx="2900477" cy="600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Nu doar livrăm software, ci rămânem alături de voi pentru mentenanță și dezvoltare pe măsură ce afacerea crește.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6"/>
          <p:cNvSpPr/>
          <p:nvPr/>
        </p:nvSpPr>
        <p:spPr>
          <a:xfrm>
            <a:off x="4457700" y="4705502"/>
            <a:ext cx="3276295" cy="2018995"/>
          </a:xfrm>
          <a:prstGeom prst="roundRect">
            <a:avLst>
              <a:gd fmla="val 2564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6"/>
          <p:cNvSpPr/>
          <p:nvPr/>
        </p:nvSpPr>
        <p:spPr>
          <a:xfrm>
            <a:off x="4695444" y="4943246"/>
            <a:ext cx="457200" cy="457200"/>
          </a:xfrm>
          <a:prstGeom prst="roundRect">
            <a:avLst>
              <a:gd fmla="val 41667" name="adj"/>
            </a:avLst>
          </a:prstGeom>
          <a:solidFill>
            <a:srgbClr val="FFF8E1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82" name="Google Shape;58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8946" y="5076749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16"/>
          <p:cNvSpPr txBox="1"/>
          <p:nvPr/>
        </p:nvSpPr>
        <p:spPr>
          <a:xfrm>
            <a:off x="4695444" y="5553151"/>
            <a:ext cx="2929738" cy="257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Costuri Predictibile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6"/>
          <p:cNvSpPr txBox="1"/>
          <p:nvPr/>
        </p:nvSpPr>
        <p:spPr>
          <a:xfrm>
            <a:off x="4695444" y="5886907"/>
            <a:ext cx="2900477" cy="600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Modele financiare flexibile și transparente, fără costuri ascunse, adaptate bugetelor și fluxurilor de numerar ale IMM-urilor.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6"/>
          <p:cNvSpPr/>
          <p:nvPr/>
        </p:nvSpPr>
        <p:spPr>
          <a:xfrm>
            <a:off x="7962595" y="4705502"/>
            <a:ext cx="3276295" cy="2018995"/>
          </a:xfrm>
          <a:prstGeom prst="roundRect">
            <a:avLst>
              <a:gd fmla="val 2564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6"/>
          <p:cNvSpPr/>
          <p:nvPr/>
        </p:nvSpPr>
        <p:spPr>
          <a:xfrm>
            <a:off x="8201254" y="4943246"/>
            <a:ext cx="457200" cy="457200"/>
          </a:xfrm>
          <a:prstGeom prst="roundRect">
            <a:avLst>
              <a:gd fmla="val 41667" name="adj"/>
            </a:avLst>
          </a:prstGeom>
          <a:solidFill>
            <a:srgbClr val="ECFDF5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87" name="Google Shape;587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10982" y="5076749"/>
            <a:ext cx="237744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6"/>
          <p:cNvSpPr txBox="1"/>
          <p:nvPr/>
        </p:nvSpPr>
        <p:spPr>
          <a:xfrm>
            <a:off x="8201254" y="5553151"/>
            <a:ext cx="2929738" cy="257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Automatizare Inteligentă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6"/>
          <p:cNvSpPr txBox="1"/>
          <p:nvPr/>
        </p:nvSpPr>
        <p:spPr>
          <a:xfrm>
            <a:off x="8201254" y="5886907"/>
            <a:ext cx="2900477" cy="600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Nu automatizăm haosul. Analizăm procesele și intervenim doar acolo unde automatizarea aduce un ROI clar și rapid.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90" name="Google Shape;590;p16"/>
          <p:cNvPicPr preferRelativeResize="0"/>
          <p:nvPr/>
        </p:nvPicPr>
        <p:blipFill rotWithShape="1">
          <a:blip r:embed="rId10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1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7"/>
          <p:cNvSpPr txBox="1"/>
          <p:nvPr/>
        </p:nvSpPr>
        <p:spPr>
          <a:xfrm>
            <a:off x="10057486" y="1398118"/>
            <a:ext cx="1962302" cy="166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9000"/>
              <a:buFont typeface="Playfair Display"/>
              <a:buNone/>
            </a:pPr>
            <a:r>
              <a:rPr b="1" i="0" lang="en-US" sz="9000" u="none" cap="none" strike="noStrike">
                <a:solidFill>
                  <a:srgbClr val="10B98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€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7"/>
          <p:cNvSpPr txBox="1"/>
          <p:nvPr/>
        </p:nvSpPr>
        <p:spPr>
          <a:xfrm>
            <a:off x="4791456" y="4709160"/>
            <a:ext cx="1228954" cy="1095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6000"/>
              <a:buFont typeface="Playfair Display"/>
              <a:buNone/>
            </a:pPr>
            <a:r>
              <a:rPr b="1" i="0" lang="en-US" sz="6000" u="none" cap="none" strike="noStrike">
                <a:solidFill>
                  <a:srgbClr val="10B98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€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00" name="Google Shape;600;p17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429500" y="2095805"/>
            <a:ext cx="5715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17"/>
          <p:cNvSpPr txBox="1"/>
          <p:nvPr/>
        </p:nvSpPr>
        <p:spPr>
          <a:xfrm>
            <a:off x="1114654" y="638251"/>
            <a:ext cx="1095451" cy="17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900"/>
              <a:buFont typeface="Inter"/>
              <a:buNone/>
            </a:pPr>
            <a:r>
              <a:rPr b="1" i="0" lang="en-US" sz="90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Oportunitate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7"/>
          <p:cNvSpPr txBox="1"/>
          <p:nvPr/>
        </p:nvSpPr>
        <p:spPr>
          <a:xfrm>
            <a:off x="952805" y="1028700"/>
            <a:ext cx="10629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3600"/>
              <a:buFont typeface="Playfair Display"/>
              <a:buNone/>
            </a:pPr>
            <a:r>
              <a:rPr b="0" i="1" lang="en-US" sz="36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Digitalizare cu Finanțare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7"/>
          <p:cNvSpPr txBox="1"/>
          <p:nvPr/>
        </p:nvSpPr>
        <p:spPr>
          <a:xfrm>
            <a:off x="952805" y="1752905"/>
            <a:ext cx="10401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Transformă-ți afacerea folosind fonduri nerambursabile disponibile la nivel național și european.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7"/>
          <p:cNvSpPr/>
          <p:nvPr/>
        </p:nvSpPr>
        <p:spPr>
          <a:xfrm>
            <a:off x="952805" y="571500"/>
            <a:ext cx="1333195" cy="304495"/>
          </a:xfrm>
          <a:prstGeom prst="roundRect">
            <a:avLst>
              <a:gd fmla="val 37538" name="adj"/>
            </a:avLst>
          </a:prstGeom>
          <a:solidFill>
            <a:srgbClr val="ECFDF5"/>
          </a:solidFill>
          <a:ln cap="flat" cmpd="sng" w="12700">
            <a:solidFill>
              <a:srgbClr val="A7F3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7"/>
          <p:cNvSpPr/>
          <p:nvPr/>
        </p:nvSpPr>
        <p:spPr>
          <a:xfrm>
            <a:off x="952805" y="2457907"/>
            <a:ext cx="4048049" cy="4486046"/>
          </a:xfrm>
          <a:prstGeom prst="roundRect">
            <a:avLst>
              <a:gd fmla="val 1063" name="adj"/>
            </a:avLst>
          </a:prstGeom>
          <a:solidFill>
            <a:srgbClr val="FFFFFF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rotWithShape="0" algn="bl" dir="16200000" dist="1905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6" name="Google Shape;606;p17"/>
          <p:cNvPicPr preferRelativeResize="0"/>
          <p:nvPr/>
        </p:nvPicPr>
        <p:blipFill rotWithShape="1">
          <a:blip r:embed="rId4">
            <a:alphaModFix/>
          </a:blip>
          <a:srcRect b="0" l="-3446837" r="-3446837" t="0"/>
          <a:stretch/>
        </p:blipFill>
        <p:spPr>
          <a:xfrm>
            <a:off x="961949" y="2467051"/>
            <a:ext cx="4028846" cy="5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07" name="Google Shape;60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7772" y="2952598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17"/>
          <p:cNvSpPr txBox="1"/>
          <p:nvPr/>
        </p:nvSpPr>
        <p:spPr>
          <a:xfrm>
            <a:off x="1292962" y="3724351"/>
            <a:ext cx="3367735" cy="200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Granturi de până la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7"/>
          <p:cNvSpPr/>
          <p:nvPr/>
        </p:nvSpPr>
        <p:spPr>
          <a:xfrm>
            <a:off x="1343254" y="4019702"/>
            <a:ext cx="3267151" cy="685800"/>
          </a:xfrm>
          <a:prstGeom prst="rect">
            <a:avLst/>
          </a:prstGeom>
          <a:solidFill>
            <a:srgbClr val="2E024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7"/>
          <p:cNvSpPr txBox="1"/>
          <p:nvPr/>
        </p:nvSpPr>
        <p:spPr>
          <a:xfrm>
            <a:off x="1086307" y="4019702"/>
            <a:ext cx="3781958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0249"/>
              </a:buClr>
              <a:buSzPts val="5400"/>
              <a:buFont typeface="Playfair Display"/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200.000</a:t>
            </a:r>
            <a:r>
              <a:rPr b="1" i="0" lang="en-US" sz="3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€</a:t>
            </a:r>
            <a:endParaRPr b="0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17"/>
          <p:cNvSpPr txBox="1"/>
          <p:nvPr/>
        </p:nvSpPr>
        <p:spPr>
          <a:xfrm>
            <a:off x="1800454" y="4781398"/>
            <a:ext cx="2358238" cy="333756"/>
          </a:xfrm>
          <a:prstGeom prst="rect">
            <a:avLst/>
          </a:prstGeom>
          <a:solidFill>
            <a:srgbClr val="ECFDF5"/>
          </a:solidFill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Fonduri Nerambursabile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7"/>
          <p:cNvSpPr/>
          <p:nvPr/>
        </p:nvSpPr>
        <p:spPr>
          <a:xfrm>
            <a:off x="1343254" y="5629046"/>
            <a:ext cx="3267151" cy="9144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7"/>
          <p:cNvSpPr txBox="1"/>
          <p:nvPr/>
        </p:nvSpPr>
        <p:spPr>
          <a:xfrm>
            <a:off x="1285646" y="5867705"/>
            <a:ext cx="338145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Sume disponibile prin programe precum PNRR sau Programe Regionale pentru digitalizarea IMM-urilor.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7"/>
          <p:cNvSpPr/>
          <p:nvPr/>
        </p:nvSpPr>
        <p:spPr>
          <a:xfrm>
            <a:off x="5876849" y="2666390"/>
            <a:ext cx="476402" cy="476402"/>
          </a:xfrm>
          <a:prstGeom prst="roundRect">
            <a:avLst>
              <a:gd fmla="val 46065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15" name="Google Shape;615;p17"/>
          <p:cNvPicPr preferRelativeResize="0"/>
          <p:nvPr/>
        </p:nvPicPr>
        <p:blipFill rotWithShape="1">
          <a:blip r:embed="rId6">
            <a:alphaModFix/>
          </a:blip>
          <a:srcRect b="0" l="-1648" r="-1647" t="0"/>
          <a:stretch/>
        </p:blipFill>
        <p:spPr>
          <a:xfrm>
            <a:off x="6029554" y="2809037"/>
            <a:ext cx="171907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17"/>
          <p:cNvSpPr txBox="1"/>
          <p:nvPr/>
        </p:nvSpPr>
        <p:spPr>
          <a:xfrm>
            <a:off x="6581851" y="2666390"/>
            <a:ext cx="4772254" cy="247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Prioritate Strategică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7"/>
          <p:cNvSpPr txBox="1"/>
          <p:nvPr/>
        </p:nvSpPr>
        <p:spPr>
          <a:xfrm>
            <a:off x="6581851" y="2986430"/>
            <a:ext cx="4772254" cy="734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Digitalizarea este o prioritate absolută la nivelul Uniunii Europene și al României, asigurând continuitatea liniilor de finanțare pentru următorii ani.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7"/>
          <p:cNvSpPr/>
          <p:nvPr/>
        </p:nvSpPr>
        <p:spPr>
          <a:xfrm>
            <a:off x="5876849" y="4022446"/>
            <a:ext cx="476402" cy="476402"/>
          </a:xfrm>
          <a:prstGeom prst="roundRect">
            <a:avLst>
              <a:gd fmla="val 46065" name="adj"/>
            </a:avLst>
          </a:prstGeom>
          <a:solidFill>
            <a:srgbClr val="FFFBEB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19" name="Google Shape;619;p17"/>
          <p:cNvPicPr preferRelativeResize="0"/>
          <p:nvPr/>
        </p:nvPicPr>
        <p:blipFill rotWithShape="1">
          <a:blip r:embed="rId7">
            <a:alphaModFix/>
          </a:blip>
          <a:srcRect b="0" l="-1282" r="-1282" t="0"/>
          <a:stretch/>
        </p:blipFill>
        <p:spPr>
          <a:xfrm>
            <a:off x="6005779" y="4165092"/>
            <a:ext cx="219456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7"/>
          <p:cNvSpPr txBox="1"/>
          <p:nvPr/>
        </p:nvSpPr>
        <p:spPr>
          <a:xfrm>
            <a:off x="6581851" y="4022446"/>
            <a:ext cx="4772254" cy="247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Cofinanțare Redusă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7"/>
          <p:cNvSpPr txBox="1"/>
          <p:nvPr/>
        </p:nvSpPr>
        <p:spPr>
          <a:xfrm>
            <a:off x="6581851" y="4342486"/>
            <a:ext cx="4772254" cy="734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Majoritatea programelor solicită o contribuție proprie minimă din partea antreprenorului (adesea între 10% și 30%), restul fiind acoperit de grant.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7"/>
          <p:cNvSpPr/>
          <p:nvPr/>
        </p:nvSpPr>
        <p:spPr>
          <a:xfrm>
            <a:off x="5876849" y="5378501"/>
            <a:ext cx="476402" cy="476402"/>
          </a:xfrm>
          <a:prstGeom prst="roundRect">
            <a:avLst>
              <a:gd fmla="val 46065" name="adj"/>
            </a:avLst>
          </a:prstGeom>
          <a:solidFill>
            <a:srgbClr val="FDF2F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23" name="Google Shape;623;p17"/>
          <p:cNvPicPr preferRelativeResize="0"/>
          <p:nvPr/>
        </p:nvPicPr>
        <p:blipFill rotWithShape="1">
          <a:blip r:embed="rId8">
            <a:alphaModFix/>
          </a:blip>
          <a:srcRect b="0" l="-1282" r="-1282" t="0"/>
          <a:stretch/>
        </p:blipFill>
        <p:spPr>
          <a:xfrm>
            <a:off x="6005779" y="5521147"/>
            <a:ext cx="219456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17"/>
          <p:cNvSpPr txBox="1"/>
          <p:nvPr/>
        </p:nvSpPr>
        <p:spPr>
          <a:xfrm>
            <a:off x="6581851" y="5378501"/>
            <a:ext cx="4772254" cy="247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Suport în Accesare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7"/>
          <p:cNvSpPr txBox="1"/>
          <p:nvPr/>
        </p:nvSpPr>
        <p:spPr>
          <a:xfrm>
            <a:off x="6581851" y="5698541"/>
            <a:ext cx="4772254" cy="734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Nu suntem consultanți de fonduri, dar colaborăm strâns cu firme specializate care vă pot scrie și depune proiectul, în timp ce noi asigurăm implementarea tehnică.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26" name="Google Shape;626;p17"/>
          <p:cNvPicPr preferRelativeResize="0"/>
          <p:nvPr/>
        </p:nvPicPr>
        <p:blipFill rotWithShape="1">
          <a:blip r:embed="rId9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1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34" name="Google Shape;634;p1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57707" y="-1809598"/>
            <a:ext cx="10477195" cy="10477195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18"/>
          <p:cNvSpPr txBox="1"/>
          <p:nvPr/>
        </p:nvSpPr>
        <p:spPr>
          <a:xfrm>
            <a:off x="3013862" y="957377"/>
            <a:ext cx="6172200" cy="857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5400"/>
              <a:buFont typeface="Playfair Display"/>
              <a:buNone/>
            </a:pPr>
            <a:r>
              <a:rPr b="0" i="1" lang="en-US" sz="54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discuție aplicată.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8"/>
          <p:cNvSpPr txBox="1"/>
          <p:nvPr/>
        </p:nvSpPr>
        <p:spPr>
          <a:xfrm>
            <a:off x="2304288" y="1890979"/>
            <a:ext cx="7592263" cy="857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0249"/>
              </a:buClr>
              <a:buSzPts val="5400"/>
              <a:buFont typeface="Playfair Display"/>
              <a:buNone/>
            </a:pPr>
            <a:r>
              <a:rPr b="0" i="1" lang="en-US" sz="5400" u="none" cap="none" strike="noStrike">
                <a:solidFill>
                  <a:srgbClr val="2E024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Nu un pitch de vânzare.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18"/>
          <p:cNvSpPr txBox="1"/>
          <p:nvPr/>
        </p:nvSpPr>
        <p:spPr>
          <a:xfrm>
            <a:off x="1742846" y="3567074"/>
            <a:ext cx="8706002" cy="743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800"/>
              <a:buFont typeface="Inter"/>
              <a:buNone/>
            </a:pPr>
            <a:r>
              <a:rPr b="0" i="0" lang="en-US" sz="18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Începem prin a înțelege procesele dumneavoastră de business. Este primul pas esențial spre o digitalizare predictibilă și corectă.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8"/>
          <p:cNvSpPr/>
          <p:nvPr/>
        </p:nvSpPr>
        <p:spPr>
          <a:xfrm>
            <a:off x="4077310" y="4785970"/>
            <a:ext cx="4038905" cy="657454"/>
          </a:xfrm>
          <a:prstGeom prst="roundRect">
            <a:avLst>
              <a:gd fmla="val 139082" name="adj"/>
            </a:avLst>
          </a:prstGeom>
          <a:solidFill>
            <a:srgbClr val="2E024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241300" rotWithShape="0" algn="bl" dir="16200000" dist="101600">
              <a:srgbClr val="2E0249">
                <a:alpha val="2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8"/>
          <p:cNvSpPr txBox="1"/>
          <p:nvPr/>
        </p:nvSpPr>
        <p:spPr>
          <a:xfrm>
            <a:off x="4531766" y="4957877"/>
            <a:ext cx="3129077" cy="314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nter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www.vectordevelopers.com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 txBox="1"/>
          <p:nvPr/>
        </p:nvSpPr>
        <p:spPr>
          <a:xfrm>
            <a:off x="4424782" y="5672023"/>
            <a:ext cx="3343961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Partenerul tău de digitalizare pe termen lung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6" name="Google Shape;36;p4"/>
          <p:cNvPicPr preferRelativeResize="0"/>
          <p:nvPr/>
        </p:nvPicPr>
        <p:blipFill rotWithShape="1">
          <a:blip r:embed="rId3">
            <a:alphaModFix amt="60000"/>
          </a:blip>
          <a:srcRect b="0" l="0" r="0" t="0"/>
          <a:stretch/>
        </p:blipFill>
        <p:spPr>
          <a:xfrm>
            <a:off x="7905902" y="2572207"/>
            <a:ext cx="4762195" cy="476219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/>
          <p:nvPr/>
        </p:nvSpPr>
        <p:spPr>
          <a:xfrm>
            <a:off x="952805" y="571500"/>
            <a:ext cx="10387584" cy="191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9CA3AF"/>
                </a:solidFill>
                <a:latin typeface="Inter"/>
                <a:ea typeface="Inter"/>
                <a:cs typeface="Inter"/>
                <a:sym typeface="Inter"/>
              </a:rPr>
              <a:t>Provocări Actuale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952805" y="875995"/>
            <a:ext cx="10715854" cy="715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4500"/>
              <a:buFont typeface="Playfair Display"/>
              <a:buNone/>
            </a:pPr>
            <a:r>
              <a:rPr b="0" i="1" lang="en-US" sz="45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Realitatea IMM-urilor din România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952805" y="1971446"/>
            <a:ext cx="4914900" cy="1867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952805" y="1971446"/>
            <a:ext cx="38405" cy="1867205"/>
          </a:xfrm>
          <a:prstGeom prst="rect">
            <a:avLst/>
          </a:prstGeom>
          <a:solidFill>
            <a:srgbClr val="FF5E7E"/>
          </a:solidFill>
          <a:ln cap="flat" cmpd="sng" w="12700">
            <a:solidFill>
              <a:srgbClr val="FF5E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1218895" y="2200046"/>
            <a:ext cx="457200" cy="457200"/>
          </a:xfrm>
          <a:prstGeom prst="roundRect">
            <a:avLst>
              <a:gd fmla="val 33333" name="adj"/>
            </a:avLst>
          </a:prstGeom>
          <a:solidFill>
            <a:srgbClr val="FFF0F3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2" name="Google Shape;4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8623" y="2333549"/>
            <a:ext cx="237744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/>
          <p:cNvSpPr txBox="1"/>
          <p:nvPr/>
        </p:nvSpPr>
        <p:spPr>
          <a:xfrm>
            <a:off x="1218895" y="2809951"/>
            <a:ext cx="4562856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Instrumente Deconectate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1218895" y="3152851"/>
            <a:ext cx="45345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Excel, WhatsApp și email folosite intensiv pentru procese critice de business, ducând la fragmentarea informației.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6324905" y="1971446"/>
            <a:ext cx="4914900" cy="1867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6324905" y="1971446"/>
            <a:ext cx="38405" cy="1867205"/>
          </a:xfrm>
          <a:prstGeom prst="rect">
            <a:avLst/>
          </a:prstGeom>
          <a:solidFill>
            <a:srgbClr val="FF8650"/>
          </a:solidFill>
          <a:ln cap="flat" cmpd="sng" w="12700">
            <a:solidFill>
              <a:srgbClr val="FF865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6590995" y="2200046"/>
            <a:ext cx="457200" cy="457200"/>
          </a:xfrm>
          <a:prstGeom prst="roundRect">
            <a:avLst>
              <a:gd fmla="val 33333" name="adj"/>
            </a:avLst>
          </a:prstGeom>
          <a:solidFill>
            <a:srgbClr val="FFF4EC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8" name="Google Shape;4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0723" y="2333549"/>
            <a:ext cx="237744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"/>
          <p:cNvSpPr txBox="1"/>
          <p:nvPr/>
        </p:nvSpPr>
        <p:spPr>
          <a:xfrm>
            <a:off x="6590995" y="2809951"/>
            <a:ext cx="4562856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Lipsă de Vizibilitate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 txBox="1"/>
          <p:nvPr/>
        </p:nvSpPr>
        <p:spPr>
          <a:xfrm>
            <a:off x="6590995" y="3152851"/>
            <a:ext cx="45345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Dificultate în urmărirea proiectelor, a costurilor reale și a termenelor de livrare în timp real.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952805" y="4143146"/>
            <a:ext cx="4914900" cy="1867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952805" y="4143146"/>
            <a:ext cx="38405" cy="1867205"/>
          </a:xfrm>
          <a:prstGeom prst="rect">
            <a:avLst/>
          </a:prstGeom>
          <a:solidFill>
            <a:srgbClr val="FFAF25"/>
          </a:solidFill>
          <a:ln cap="flat" cmpd="sng" w="12700">
            <a:solidFill>
              <a:srgbClr val="FFAF25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218895" y="4371746"/>
            <a:ext cx="457200" cy="457200"/>
          </a:xfrm>
          <a:prstGeom prst="roundRect">
            <a:avLst>
              <a:gd fmla="val 33333" name="adj"/>
            </a:avLst>
          </a:prstGeom>
          <a:solidFill>
            <a:srgbClr val="FFFBE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4" name="Google Shape;54;p4"/>
          <p:cNvPicPr preferRelativeResize="0"/>
          <p:nvPr/>
        </p:nvPicPr>
        <p:blipFill rotWithShape="1">
          <a:blip r:embed="rId6">
            <a:alphaModFix/>
          </a:blip>
          <a:srcRect b="0" l="-7142" r="-7142" t="0"/>
          <a:stretch/>
        </p:blipFill>
        <p:spPr>
          <a:xfrm>
            <a:off x="1352398" y="4505249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"/>
          <p:cNvSpPr txBox="1"/>
          <p:nvPr/>
        </p:nvSpPr>
        <p:spPr>
          <a:xfrm>
            <a:off x="1218895" y="4981651"/>
            <a:ext cx="4562856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Muncă Manuală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1218895" y="5324551"/>
            <a:ext cx="45345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Raportare manuală consumatoare de timp și muncă duplicată necesară pentru a ține sistemele la zi.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6324905" y="4143146"/>
            <a:ext cx="4914900" cy="1867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6324905" y="4143146"/>
            <a:ext cx="38405" cy="1867205"/>
          </a:xfrm>
          <a:prstGeom prst="rect">
            <a:avLst/>
          </a:prstGeom>
          <a:solidFill>
            <a:srgbClr val="FFD900"/>
          </a:solidFill>
          <a:ln cap="flat" cmpd="sng" w="12700">
            <a:solidFill>
              <a:srgbClr val="FFD9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6590995" y="4371746"/>
            <a:ext cx="457200" cy="457200"/>
          </a:xfrm>
          <a:prstGeom prst="roundRect">
            <a:avLst>
              <a:gd fmla="val 33333" name="adj"/>
            </a:avLst>
          </a:prstGeom>
          <a:solidFill>
            <a:srgbClr val="FFFEF0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" name="Google Shape;6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4498" y="4505249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"/>
          <p:cNvSpPr txBox="1"/>
          <p:nvPr/>
        </p:nvSpPr>
        <p:spPr>
          <a:xfrm>
            <a:off x="6590995" y="4981651"/>
            <a:ext cx="4562856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Scalabilitate Redusă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6590995" y="5324551"/>
            <a:ext cx="45345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Procese greu de urmărit și dificil de scalat eficient odată cu creșterea volumului de muncă.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952805" y="6391656"/>
            <a:ext cx="10287000" cy="476402"/>
          </a:xfrm>
          <a:prstGeom prst="roundRect">
            <a:avLst>
              <a:gd fmla="val 46065" name="adj"/>
            </a:avLst>
          </a:prstGeom>
          <a:solidFill>
            <a:srgbClr val="FAFAFA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4" name="Google Shape;64;p4"/>
          <p:cNvPicPr preferRelativeResize="0"/>
          <p:nvPr/>
        </p:nvPicPr>
        <p:blipFill rotWithShape="1">
          <a:blip r:embed="rId8">
            <a:alphaModFix/>
          </a:blip>
          <a:srcRect b="-251205" l="0" r="0" t="-251206"/>
          <a:stretch/>
        </p:blipFill>
        <p:spPr>
          <a:xfrm>
            <a:off x="961949" y="6400800"/>
            <a:ext cx="7589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"/>
          <p:cNvSpPr txBox="1"/>
          <p:nvPr/>
        </p:nvSpPr>
        <p:spPr>
          <a:xfrm>
            <a:off x="1343254" y="6495898"/>
            <a:ext cx="7648956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500"/>
              <a:buFont typeface="Inter"/>
              <a:buNone/>
            </a:pPr>
            <a:r>
              <a:rPr b="0" i="0" lang="en-US" sz="15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Dacă vă regăsiți în aceste situații,</a:t>
            </a:r>
            <a:r>
              <a:rPr b="1" i="0" lang="en-US" sz="1500" u="none" cap="none" strike="noStrike">
                <a:solidFill>
                  <a:srgbClr val="2E0249"/>
                </a:solidFill>
                <a:latin typeface="Inter"/>
                <a:ea typeface="Inter"/>
                <a:cs typeface="Inter"/>
                <a:sym typeface="Inter"/>
              </a:rPr>
              <a:t>această prezentare este pentru dumneavoastră.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6" name="Google Shape;66;p4"/>
          <p:cNvPicPr preferRelativeResize="0"/>
          <p:nvPr/>
        </p:nvPicPr>
        <p:blipFill rotWithShape="1">
          <a:blip r:embed="rId9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/>
          <p:nvPr/>
        </p:nvSpPr>
        <p:spPr>
          <a:xfrm>
            <a:off x="0" y="0"/>
            <a:ext cx="12191700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0" y="0"/>
            <a:ext cx="12191700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"/>
          <p:cNvSpPr txBox="1"/>
          <p:nvPr/>
        </p:nvSpPr>
        <p:spPr>
          <a:xfrm>
            <a:off x="761695" y="591617"/>
            <a:ext cx="41340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3600"/>
              <a:buFont typeface="Playfair Display"/>
              <a:buNone/>
            </a:pPr>
            <a:r>
              <a:rPr b="0" i="1" lang="en-US" sz="36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Maturitatea Digitală a IMM-urilor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761695" y="2610612"/>
            <a:ext cx="39201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300"/>
              <a:buFont typeface="Inter"/>
              <a:buNone/>
            </a:pPr>
            <a:r>
              <a:rPr b="0" i="0" lang="en-US" sz="13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Studiile recente arată o conștientizare acută a nevoii de digitalizare, temperată însă de provocările legate de securitatea datelor.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 txBox="1"/>
          <p:nvPr/>
        </p:nvSpPr>
        <p:spPr>
          <a:xfrm>
            <a:off x="761695" y="3751783"/>
            <a:ext cx="39348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Competitivitate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761695" y="4094683"/>
            <a:ext cx="390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Peste </a:t>
            </a:r>
            <a:r>
              <a:rPr b="1" i="0" lang="en-US" sz="1200" u="none" cap="none" strike="noStrike">
                <a:solidFill>
                  <a:srgbClr val="FF5E7E"/>
                </a:solidFill>
                <a:latin typeface="Arial"/>
                <a:ea typeface="Arial"/>
                <a:cs typeface="Arial"/>
                <a:sym typeface="Arial"/>
              </a:rPr>
              <a:t>8 din 10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IMM-uri consideră digitalizarea importantă sau critică pentru a rămâne competitive pe piață, în special în industrii tradiționale precum agricultura și construcțiile.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761695" y="5237683"/>
            <a:ext cx="39348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Securitate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761695" y="5580583"/>
            <a:ext cx="390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Aproape </a:t>
            </a:r>
            <a:r>
              <a:rPr b="1" i="0" lang="en-US" sz="1200" u="none" cap="none" strike="noStrike">
                <a:solidFill>
                  <a:srgbClr val="FF5E7E"/>
                </a:solidFill>
                <a:latin typeface="Arial"/>
                <a:ea typeface="Arial"/>
                <a:cs typeface="Arial"/>
                <a:sym typeface="Arial"/>
              </a:rPr>
              <a:t>două treimi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dintre companii raportează că temerile privind confidențialitatea și securitatea influențează puternic deciziile de investiții digitale.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5029200" y="1047902"/>
            <a:ext cx="6400800" cy="2286000"/>
          </a:xfrm>
          <a:prstGeom prst="roundRect">
            <a:avLst>
              <a:gd fmla="val 2000" name="adj"/>
            </a:avLst>
          </a:prstGeom>
          <a:solidFill>
            <a:srgbClr val="FAFAFA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"/>
          <p:cNvSpPr txBox="1"/>
          <p:nvPr/>
        </p:nvSpPr>
        <p:spPr>
          <a:xfrm>
            <a:off x="5229454" y="1248156"/>
            <a:ext cx="6115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200"/>
              <a:buFont typeface="Inter"/>
              <a:buNone/>
            </a:pPr>
            <a:r>
              <a:rPr b="1" i="0" lang="en-US" sz="12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IMM-urile văd digitalizarea ca un avantaj competitiv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 txBox="1"/>
          <p:nvPr/>
        </p:nvSpPr>
        <p:spPr>
          <a:xfrm>
            <a:off x="5229454" y="1514246"/>
            <a:ext cx="60945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Inter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Nivelul de importanță atribuit digitalizării pentru competitivitate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3" name="Google Shape;83;p5"/>
          <p:cNvPicPr preferRelativeResize="0"/>
          <p:nvPr/>
        </p:nvPicPr>
        <p:blipFill rotWithShape="1">
          <a:blip r:embed="rId3">
            <a:alphaModFix/>
          </a:blip>
          <a:srcRect b="0" l="-10" r="-9" t="0"/>
          <a:stretch/>
        </p:blipFill>
        <p:spPr>
          <a:xfrm>
            <a:off x="5229454" y="1783080"/>
            <a:ext cx="6001207" cy="135239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/>
          <p:nvPr/>
        </p:nvSpPr>
        <p:spPr>
          <a:xfrm>
            <a:off x="5029200" y="3524098"/>
            <a:ext cx="6400800" cy="2286000"/>
          </a:xfrm>
          <a:prstGeom prst="roundRect">
            <a:avLst>
              <a:gd fmla="val 2000" name="adj"/>
            </a:avLst>
          </a:prstGeom>
          <a:solidFill>
            <a:srgbClr val="FAFAFA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 txBox="1"/>
          <p:nvPr/>
        </p:nvSpPr>
        <p:spPr>
          <a:xfrm>
            <a:off x="5229454" y="3724351"/>
            <a:ext cx="6115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200"/>
              <a:buFont typeface="Inter"/>
              <a:buNone/>
            </a:pPr>
            <a:r>
              <a:rPr b="1" i="0" lang="en-US" sz="12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Securitatea influențează strategiile digitale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5229454" y="3991356"/>
            <a:ext cx="60945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Inter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Impactul preocupărilor de securitate asupra deciziilor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7" name="Google Shape;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9454" y="4259275"/>
            <a:ext cx="6001207" cy="12097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"/>
          <p:cNvSpPr txBox="1"/>
          <p:nvPr/>
        </p:nvSpPr>
        <p:spPr>
          <a:xfrm>
            <a:off x="5152644" y="5467198"/>
            <a:ext cx="60771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800"/>
              <a:buFont typeface="Inter"/>
              <a:buNone/>
            </a:pPr>
            <a:r>
              <a:rPr b="0" i="0" lang="en-US" sz="800" u="none" cap="none" strike="noStrike">
                <a:solidFill>
                  <a:srgbClr val="9CA3AF"/>
                </a:solidFill>
                <a:latin typeface="Inter"/>
                <a:ea typeface="Inter"/>
                <a:cs typeface="Inter"/>
                <a:sym typeface="Inter"/>
              </a:rPr>
              <a:t>Sursă: Romania Small Business Digital Transformation Snapshot (Mastercard/Strive/Caribou)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9" name="Google Shape;89;p5"/>
          <p:cNvPicPr preferRelativeResize="0"/>
          <p:nvPr/>
        </p:nvPicPr>
        <p:blipFill rotWithShape="1">
          <a:blip r:embed="rId5">
            <a:alphaModFix/>
          </a:blip>
          <a:srcRect b="0" l="-8014515" r="-8014516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"/>
          <p:cNvSpPr txBox="1"/>
          <p:nvPr/>
        </p:nvSpPr>
        <p:spPr>
          <a:xfrm>
            <a:off x="5555894" y="571500"/>
            <a:ext cx="6420002" cy="857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2700"/>
              <a:buFont typeface="Playfair Display"/>
              <a:buNone/>
            </a:pPr>
            <a:r>
              <a:rPr b="0" i="1" lang="en-US" sz="27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Companiile din România văd valoare în digitalizare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5555894" y="1733702"/>
            <a:ext cx="457200" cy="457200"/>
          </a:xfrm>
          <a:prstGeom prst="roundRect">
            <a:avLst>
              <a:gd fmla="val 50000" name="adj"/>
            </a:avLst>
          </a:prstGeom>
          <a:solidFill>
            <a:srgbClr val="FFF0F3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FF5E7E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9" name="Google Shape;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5622" y="1867205"/>
            <a:ext cx="237744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"/>
          <p:cNvSpPr txBox="1"/>
          <p:nvPr/>
        </p:nvSpPr>
        <p:spPr>
          <a:xfrm>
            <a:off x="6241694" y="1733702"/>
            <a:ext cx="5619902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Productivitate Crescută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6241694" y="2038198"/>
            <a:ext cx="5606186" cy="562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300"/>
              <a:buFont typeface="Inter"/>
              <a:buNone/>
            </a:pPr>
            <a:r>
              <a:rPr b="0" i="0" lang="en-US" sz="13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Aceeași echipă poate livra mai mult prin eliminarea sarcinilor repetitive și eficientizarea fluxurilor de lucru.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5555894" y="2824582"/>
            <a:ext cx="457200" cy="457200"/>
          </a:xfrm>
          <a:prstGeom prst="roundRect">
            <a:avLst>
              <a:gd fmla="val 50000" name="adj"/>
            </a:avLst>
          </a:prstGeom>
          <a:solidFill>
            <a:srgbClr val="F3E8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FF5E7E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3" name="Google Shape;10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9397" y="2957170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 txBox="1"/>
          <p:nvPr/>
        </p:nvSpPr>
        <p:spPr>
          <a:xfrm>
            <a:off x="6241694" y="2824582"/>
            <a:ext cx="5619902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Control și Vizibilitate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6241694" y="3129077"/>
            <a:ext cx="5606186" cy="562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300"/>
              <a:buFont typeface="Inter"/>
              <a:buNone/>
            </a:pPr>
            <a:r>
              <a:rPr b="0" i="0" lang="en-US" sz="13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Monitorizare precisă a statusului proiectelor în timp real, eliminând incertitudinea și ședințele inutile.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5555894" y="3914546"/>
            <a:ext cx="457200" cy="457200"/>
          </a:xfrm>
          <a:prstGeom prst="roundRect">
            <a:avLst>
              <a:gd fmla="val 50000" name="adj"/>
            </a:avLst>
          </a:prstGeom>
          <a:solidFill>
            <a:srgbClr val="ECFDF5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FF5E7E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7" name="Google Shape;107;p6"/>
          <p:cNvPicPr preferRelativeResize="0"/>
          <p:nvPr/>
        </p:nvPicPr>
        <p:blipFill rotWithShape="1">
          <a:blip r:embed="rId5">
            <a:alphaModFix/>
          </a:blip>
          <a:srcRect b="0" l="-1648" r="-1647" t="0"/>
          <a:stretch/>
        </p:blipFill>
        <p:spPr>
          <a:xfrm>
            <a:off x="5699455" y="4048049"/>
            <a:ext cx="171907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/>
          <p:nvPr/>
        </p:nvSpPr>
        <p:spPr>
          <a:xfrm>
            <a:off x="6241694" y="3914546"/>
            <a:ext cx="5619902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Implementare Rapidă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6241694" y="4219956"/>
            <a:ext cx="5606186" cy="562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300"/>
              <a:buFont typeface="Inter"/>
              <a:buNone/>
            </a:pPr>
            <a:r>
              <a:rPr b="0" i="0" lang="en-US" sz="13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Evoluția tehnologiei și a AI-ului din ultimii 3 ani a redus drastic timpul necesar pentru dezvoltare și integrare.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5555894" y="5234026"/>
            <a:ext cx="6163056" cy="1143000"/>
          </a:xfrm>
          <a:prstGeom prst="rect">
            <a:avLst/>
          </a:prstGeom>
          <a:solidFill>
            <a:srgbClr val="FFFB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5555894" y="5234026"/>
            <a:ext cx="38405" cy="1143000"/>
          </a:xfrm>
          <a:prstGeom prst="rect">
            <a:avLst/>
          </a:prstGeom>
          <a:solidFill>
            <a:srgbClr val="FFD900"/>
          </a:solidFill>
          <a:ln cap="flat" cmpd="sng" w="12700">
            <a:solidFill>
              <a:srgbClr val="FFD9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2" name="Google Shape;112;p6"/>
          <p:cNvPicPr preferRelativeResize="0"/>
          <p:nvPr/>
        </p:nvPicPr>
        <p:blipFill rotWithShape="1">
          <a:blip r:embed="rId6">
            <a:alphaModFix/>
          </a:blip>
          <a:srcRect b="-100" l="0" r="0" t="-100"/>
          <a:stretch/>
        </p:blipFill>
        <p:spPr>
          <a:xfrm>
            <a:off x="5766206" y="5424221"/>
            <a:ext cx="114300" cy="15270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 txBox="1"/>
          <p:nvPr/>
        </p:nvSpPr>
        <p:spPr>
          <a:xfrm>
            <a:off x="5766206" y="5672023"/>
            <a:ext cx="5910682" cy="534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0" i="1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"Accentul trebuie pus pe eficiență operațională măsurabilă, nu pe inovație de dragul inovației."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5994806" y="5415077"/>
            <a:ext cx="1043330" cy="162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MESAJ CHEIE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0" y="0"/>
            <a:ext cx="5086807" cy="6953098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5077663" y="0"/>
            <a:ext cx="9144" cy="6953098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7" name="Google Shape;11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1326" y="1483157"/>
            <a:ext cx="3047695" cy="3047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1169527" y="2685144"/>
            <a:ext cx="27534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0249"/>
              </a:buClr>
              <a:buSzPts val="4800"/>
              <a:buFont typeface="Inter"/>
              <a:buNone/>
            </a:pPr>
            <a:r>
              <a:rPr b="1" i="0" lang="en-US" sz="3700" u="none" cap="none" strike="noStrike">
                <a:solidFill>
                  <a:srgbClr val="2E0249"/>
                </a:solidFill>
                <a:latin typeface="Inter"/>
                <a:ea typeface="Inter"/>
                <a:cs typeface="Inter"/>
                <a:sym typeface="Inter"/>
              </a:rPr>
              <a:t>8 din 10</a:t>
            </a:r>
            <a:endParaRPr b="0" i="0" sz="3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2067458" y="3721608"/>
            <a:ext cx="943661" cy="191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COMPANII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953719" y="4969764"/>
            <a:ext cx="3162910" cy="495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plănuiesc să investească în soluții digitale în următoarele 12 luni</a:t>
            </a:r>
            <a:br>
              <a:rPr b="0" i="0" lang="en-US" sz="12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1200" u="sng" cap="none" strike="noStrik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8"/>
              </a:rPr>
              <a:t>Sursa S</a:t>
            </a:r>
            <a:r>
              <a:rPr lang="en-US" sz="12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9"/>
              </a:rPr>
              <a:t>trive &amp; Caribou study</a:t>
            </a:r>
            <a:endParaRPr b="0" i="0" sz="1200" u="none" cap="none" strike="noStrike">
              <a:solidFill>
                <a:srgbClr val="4B556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Inter"/>
              <a:buNone/>
            </a:pPr>
            <a:r>
              <a:t/>
            </a:r>
            <a:endParaRPr sz="1200">
              <a:solidFill>
                <a:srgbClr val="4B556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preencoded.png" id="121" name="Google Shape;121;p6"/>
          <p:cNvPicPr preferRelativeResize="0"/>
          <p:nvPr/>
        </p:nvPicPr>
        <p:blipFill rotWithShape="1">
          <a:blip r:embed="rId10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9" name="Google Shape;129;p7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2286000" y="-381305"/>
            <a:ext cx="7619695" cy="761969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/>
        </p:nvSpPr>
        <p:spPr>
          <a:xfrm>
            <a:off x="780898" y="761695"/>
            <a:ext cx="10629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3600"/>
              <a:buFont typeface="Playfair Display"/>
              <a:buNone/>
            </a:pPr>
            <a:r>
              <a:rPr b="0" i="1" lang="en-US" sz="36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AI-ul: Când este util și când nu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5639105" y="1485900"/>
            <a:ext cx="914400" cy="38405"/>
          </a:xfrm>
          <a:prstGeom prst="rect">
            <a:avLst/>
          </a:prstGeom>
          <a:solidFill>
            <a:srgbClr val="FF5E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"/>
          <p:cNvSpPr txBox="1"/>
          <p:nvPr/>
        </p:nvSpPr>
        <p:spPr>
          <a:xfrm>
            <a:off x="881482" y="1752905"/>
            <a:ext cx="10430561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500"/>
              <a:buFont typeface="Inter"/>
              <a:buNone/>
            </a:pPr>
            <a:r>
              <a:rPr b="0" i="0" lang="en-US" sz="15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O perspectivă pragmatică: AI-ul nu este magic și, în multe cazuri, este "overkill".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952805" y="2704795"/>
            <a:ext cx="4858207" cy="4190695"/>
          </a:xfrm>
          <a:prstGeom prst="roundRect">
            <a:avLst>
              <a:gd fmla="val 793" name="adj"/>
            </a:avLst>
          </a:prstGeom>
          <a:solidFill>
            <a:srgbClr val="FFF5F7"/>
          </a:solidFill>
          <a:ln cap="flat" cmpd="sng" w="12700">
            <a:solidFill>
              <a:srgbClr val="FFE4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1343254" y="3628339"/>
            <a:ext cx="4076395" cy="19202"/>
          </a:xfrm>
          <a:prstGeom prst="rect">
            <a:avLst/>
          </a:prstGeom>
          <a:solidFill>
            <a:srgbClr val="FF5E7E"/>
          </a:solidFill>
          <a:ln cap="flat" cmpd="sng" w="12700">
            <a:solidFill>
              <a:srgbClr val="FF5E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1343254" y="3114446"/>
            <a:ext cx="1933956" cy="305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0249"/>
              </a:buClr>
              <a:buSzPts val="1800"/>
              <a:buFont typeface="Inter"/>
              <a:buNone/>
            </a:pPr>
            <a:r>
              <a:rPr b="1" i="0" lang="en-US" sz="1800" u="none" cap="none" strike="noStrike">
                <a:solidFill>
                  <a:srgbClr val="2E0249"/>
                </a:solidFill>
                <a:latin typeface="Inter"/>
                <a:ea typeface="Inter"/>
                <a:cs typeface="Inter"/>
                <a:sym typeface="Inter"/>
              </a:rPr>
              <a:t>Când folosim AI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36" name="Google Shape;136;p7"/>
          <p:cNvPicPr preferRelativeResize="0"/>
          <p:nvPr/>
        </p:nvPicPr>
        <p:blipFill rotWithShape="1">
          <a:blip r:embed="rId4">
            <a:alphaModFix/>
          </a:blip>
          <a:srcRect b="0" l="-266" r="-266" t="0"/>
          <a:stretch/>
        </p:blipFill>
        <p:spPr>
          <a:xfrm>
            <a:off x="5095951" y="3112618"/>
            <a:ext cx="323698" cy="28620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/>
          <p:nvPr/>
        </p:nvSpPr>
        <p:spPr>
          <a:xfrm>
            <a:off x="1343254" y="3895344"/>
            <a:ext cx="267005" cy="267005"/>
          </a:xfrm>
          <a:prstGeom prst="ellipse">
            <a:avLst/>
          </a:prstGeom>
          <a:solidFill>
            <a:srgbClr val="FF5E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8" name="Google Shape;138;p7"/>
          <p:cNvPicPr preferRelativeResize="0"/>
          <p:nvPr/>
        </p:nvPicPr>
        <p:blipFill rotWithShape="1">
          <a:blip r:embed="rId5">
            <a:alphaModFix/>
          </a:blip>
          <a:srcRect b="-1100" l="0" r="0" t="-1100"/>
          <a:stretch/>
        </p:blipFill>
        <p:spPr>
          <a:xfrm>
            <a:off x="1419149" y="3962095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1762049" y="3877056"/>
            <a:ext cx="3786530" cy="771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Procese Creative:</a:t>
            </a:r>
            <a:r>
              <a:rPr b="0" i="0" lang="en-US" sz="13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Generare texte, rapoarte, sinteze, structuri de prezentări și review de mesaje.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1343254" y="4858207"/>
            <a:ext cx="267005" cy="267005"/>
          </a:xfrm>
          <a:prstGeom prst="ellipse">
            <a:avLst/>
          </a:prstGeom>
          <a:solidFill>
            <a:srgbClr val="FF5E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1" name="Google Shape;141;p7"/>
          <p:cNvPicPr preferRelativeResize="0"/>
          <p:nvPr/>
        </p:nvPicPr>
        <p:blipFill rotWithShape="1">
          <a:blip r:embed="rId5">
            <a:alphaModFix/>
          </a:blip>
          <a:srcRect b="-1100" l="0" r="0" t="-1100"/>
          <a:stretch/>
        </p:blipFill>
        <p:spPr>
          <a:xfrm>
            <a:off x="1419149" y="4924044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>
            <a:off x="1762049" y="4839005"/>
            <a:ext cx="3786530" cy="514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Analiză de Date Complexe:</a:t>
            </a:r>
            <a:r>
              <a:rPr b="0" i="0" lang="en-US" sz="13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Identificarea tiparelor în seturi mari de date și predicții.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1343254" y="5562295"/>
            <a:ext cx="267005" cy="267005"/>
          </a:xfrm>
          <a:prstGeom prst="ellipse">
            <a:avLst/>
          </a:prstGeom>
          <a:solidFill>
            <a:srgbClr val="FF5E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4" name="Google Shape;144;p7"/>
          <p:cNvPicPr preferRelativeResize="0"/>
          <p:nvPr/>
        </p:nvPicPr>
        <p:blipFill rotWithShape="1">
          <a:blip r:embed="rId5">
            <a:alphaModFix/>
          </a:blip>
          <a:srcRect b="-1100" l="0" r="0" t="-1100"/>
          <a:stretch/>
        </p:blipFill>
        <p:spPr>
          <a:xfrm>
            <a:off x="1419149" y="5629046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/>
          <p:nvPr/>
        </p:nvSpPr>
        <p:spPr>
          <a:xfrm>
            <a:off x="1762049" y="5544007"/>
            <a:ext cx="3786530" cy="771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Documente Variabile:</a:t>
            </a:r>
            <a:r>
              <a:rPr b="0" i="0" lang="en-US" sz="13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Extragerea datelor din facturi sau documente cu formate nestandardizate.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6381598" y="2704795"/>
            <a:ext cx="4858207" cy="4190695"/>
          </a:xfrm>
          <a:prstGeom prst="roundRect">
            <a:avLst>
              <a:gd fmla="val 793" name="adj"/>
            </a:avLst>
          </a:prstGeom>
          <a:solidFill>
            <a:srgbClr val="F9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6772046" y="3628339"/>
            <a:ext cx="4076395" cy="19202"/>
          </a:xfrm>
          <a:prstGeom prst="rect">
            <a:avLst/>
          </a:prstGeom>
          <a:solidFill>
            <a:srgbClr val="6B7280"/>
          </a:solidFill>
          <a:ln cap="flat" cmpd="sng" w="12700">
            <a:solidFill>
              <a:srgbClr val="6B728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6772046" y="3114446"/>
            <a:ext cx="2334463" cy="305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Inter"/>
              <a:buNone/>
            </a:pPr>
            <a:r>
              <a:rPr b="1" i="0" lang="en-US" sz="18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Când NU folosim AI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49" name="Google Shape;149;p7"/>
          <p:cNvPicPr preferRelativeResize="0"/>
          <p:nvPr/>
        </p:nvPicPr>
        <p:blipFill rotWithShape="1">
          <a:blip r:embed="rId6">
            <a:alphaModFix/>
          </a:blip>
          <a:srcRect b="0" l="-607" r="-607" t="0"/>
          <a:stretch/>
        </p:blipFill>
        <p:spPr>
          <a:xfrm>
            <a:off x="10487254" y="3112618"/>
            <a:ext cx="362102" cy="28620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6772046" y="3895344"/>
            <a:ext cx="267005" cy="267005"/>
          </a:xfrm>
          <a:prstGeom prst="ellipse">
            <a:avLst/>
          </a:prstGeom>
          <a:solidFill>
            <a:srgbClr val="E5E7EB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1" name="Google Shape;151;p7"/>
          <p:cNvPicPr preferRelativeResize="0"/>
          <p:nvPr/>
        </p:nvPicPr>
        <p:blipFill rotWithShape="1">
          <a:blip r:embed="rId7">
            <a:alphaModFix/>
          </a:blip>
          <a:srcRect b="0" l="-2512" r="-2512" t="0"/>
          <a:stretch/>
        </p:blipFill>
        <p:spPr>
          <a:xfrm>
            <a:off x="6853428" y="3962095"/>
            <a:ext cx="105156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7191756" y="3877056"/>
            <a:ext cx="3786530" cy="771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Automatizare Clasică:</a:t>
            </a:r>
            <a:r>
              <a:rPr b="0" i="0" lang="en-US" sz="13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Când un script simplu este mai ieftin, mai rapid și perfect predictibil.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6772046" y="4858207"/>
            <a:ext cx="267005" cy="267005"/>
          </a:xfrm>
          <a:prstGeom prst="ellipse">
            <a:avLst/>
          </a:prstGeom>
          <a:solidFill>
            <a:srgbClr val="E5E7EB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4" name="Google Shape;154;p7"/>
          <p:cNvPicPr preferRelativeResize="0"/>
          <p:nvPr/>
        </p:nvPicPr>
        <p:blipFill rotWithShape="1">
          <a:blip r:embed="rId7">
            <a:alphaModFix/>
          </a:blip>
          <a:srcRect b="0" l="-2512" r="-2512" t="0"/>
          <a:stretch/>
        </p:blipFill>
        <p:spPr>
          <a:xfrm>
            <a:off x="6853428" y="4924044"/>
            <a:ext cx="105156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/>
        </p:nvSpPr>
        <p:spPr>
          <a:xfrm>
            <a:off x="7191756" y="4839005"/>
            <a:ext cx="3786530" cy="771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Rezultat Determinist:</a:t>
            </a:r>
            <a:r>
              <a:rPr b="0" i="0" lang="en-US" sz="13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Când este critic ca rezultatul să fie 100% identic la fiecare rulare.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6772046" y="5820156"/>
            <a:ext cx="267005" cy="267005"/>
          </a:xfrm>
          <a:prstGeom prst="ellipse">
            <a:avLst/>
          </a:prstGeom>
          <a:solidFill>
            <a:srgbClr val="E5E7EB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7" name="Google Shape;157;p7"/>
          <p:cNvPicPr preferRelativeResize="0"/>
          <p:nvPr/>
        </p:nvPicPr>
        <p:blipFill rotWithShape="1">
          <a:blip r:embed="rId7">
            <a:alphaModFix/>
          </a:blip>
          <a:srcRect b="0" l="-2512" r="-2512" t="0"/>
          <a:stretch/>
        </p:blipFill>
        <p:spPr>
          <a:xfrm>
            <a:off x="6853428" y="5886907"/>
            <a:ext cx="105156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/>
          <p:nvPr/>
        </p:nvSpPr>
        <p:spPr>
          <a:xfrm>
            <a:off x="7191756" y="5800954"/>
            <a:ext cx="3786530" cy="514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Documente Standard:</a:t>
            </a:r>
            <a:r>
              <a:rPr b="0" i="0" lang="en-US" sz="1300" u="none" cap="none" strike="noStrik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Generare contracte standardizate sau facturi repetitive.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952805" y="6896405"/>
            <a:ext cx="10287000" cy="457200"/>
          </a:xfrm>
          <a:prstGeom prst="roundRect">
            <a:avLst>
              <a:gd fmla="val 50000" name="adj"/>
            </a:avLst>
          </a:prstGeom>
          <a:solidFill>
            <a:srgbClr val="2E024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241300" rotWithShape="0" algn="bl" dir="16200000" dist="101600">
              <a:srgbClr val="2E0249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0" name="Google Shape;160;p7"/>
          <p:cNvPicPr preferRelativeResize="0"/>
          <p:nvPr/>
        </p:nvPicPr>
        <p:blipFill rotWithShape="1">
          <a:blip r:embed="rId8">
            <a:alphaModFix amt="20000"/>
          </a:blip>
          <a:srcRect b="0" l="-1075000" r="-1075000" t="0"/>
          <a:stretch/>
        </p:blipFill>
        <p:spPr>
          <a:xfrm>
            <a:off x="952805" y="6896405"/>
            <a:ext cx="10287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1" name="Google Shape;161;p7"/>
          <p:cNvPicPr preferRelativeResize="0"/>
          <p:nvPr/>
        </p:nvPicPr>
        <p:blipFill rotWithShape="1">
          <a:blip r:embed="rId9">
            <a:alphaModFix/>
          </a:blip>
          <a:srcRect b="0" l="-56" r="-57" t="0"/>
          <a:stretch/>
        </p:blipFill>
        <p:spPr>
          <a:xfrm>
            <a:off x="2978201" y="7010705"/>
            <a:ext cx="200254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3330245" y="6972300"/>
            <a:ext cx="5705856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layfair Display"/>
              <a:buNone/>
            </a:pPr>
            <a:r>
              <a:rPr b="0" i="1" lang="en-US" sz="18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AI-ul este un instrument puternic, nu un scop în sine.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63" name="Google Shape;163;p7"/>
          <p:cNvPicPr preferRelativeResize="0"/>
          <p:nvPr/>
        </p:nvPicPr>
        <p:blipFill rotWithShape="1">
          <a:blip r:embed="rId10">
            <a:alphaModFix/>
          </a:blip>
          <a:srcRect b="0" l="-56" r="-57" t="0"/>
          <a:stretch/>
        </p:blipFill>
        <p:spPr>
          <a:xfrm>
            <a:off x="9014155" y="7010705"/>
            <a:ext cx="200254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4" name="Google Shape;164;p7"/>
          <p:cNvPicPr preferRelativeResize="0"/>
          <p:nvPr/>
        </p:nvPicPr>
        <p:blipFill rotWithShape="1">
          <a:blip r:embed="rId11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2" name="Google Shape;172;p8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7905902" y="2572207"/>
            <a:ext cx="5715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952805" y="761695"/>
            <a:ext cx="10629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3600"/>
              <a:buFont typeface="Playfair Display"/>
              <a:buNone/>
            </a:pPr>
            <a:r>
              <a:rPr b="0" i="1" lang="en-US" sz="36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Soluții dedicate. Parteneriat pentru implementare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952805" y="1485900"/>
            <a:ext cx="8663026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300"/>
              <a:buFont typeface="Inter"/>
              <a:buNone/>
            </a:pPr>
            <a:r>
              <a:rPr b="0" i="0" lang="en-US" sz="13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Digitalizare adaptată la realitatea business-ului, nu software impus cu forța.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952805" y="2133295"/>
            <a:ext cx="3666744" cy="289590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"/>
          <p:cNvSpPr/>
          <p:nvPr/>
        </p:nvSpPr>
        <p:spPr>
          <a:xfrm>
            <a:off x="952805" y="2133295"/>
            <a:ext cx="3666744" cy="38405"/>
          </a:xfrm>
          <a:prstGeom prst="rect">
            <a:avLst/>
          </a:prstGeom>
          <a:solidFill>
            <a:srgbClr val="FF5E7E"/>
          </a:solidFill>
          <a:ln cap="flat" cmpd="sng" w="12700">
            <a:solidFill>
              <a:srgbClr val="FF5E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"/>
          <p:cNvSpPr txBox="1"/>
          <p:nvPr/>
        </p:nvSpPr>
        <p:spPr>
          <a:xfrm>
            <a:off x="1257300" y="2476195"/>
            <a:ext cx="3186684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9CA3AF"/>
                </a:solidFill>
                <a:latin typeface="Inter"/>
                <a:ea typeface="Inter"/>
                <a:cs typeface="Inter"/>
                <a:sym typeface="Inter"/>
              </a:rPr>
              <a:t>Principii de Lucru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1600200" y="2971800"/>
            <a:ext cx="2843784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Nu vindem un tool generic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1600200" y="3276295"/>
            <a:ext cx="2815438" cy="381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Evităm soluțiile "one-size-fits-all" care nu rezolvă probleme specifice.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1600200" y="3847795"/>
            <a:ext cx="2843784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Nu forțăm adaptarea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1600200" y="4153205"/>
            <a:ext cx="2815438" cy="381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Clienții nu trebuie să își schimbe business-ul pentru a se plia pe software.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5377586" y="2581351"/>
            <a:ext cx="5867705" cy="9144"/>
          </a:xfrm>
          <a:prstGeom prst="rect">
            <a:avLst/>
          </a:prstGeom>
          <a:solidFill>
            <a:srgbClr val="E5E7EB"/>
          </a:solidFill>
          <a:ln cap="flat" cmpd="sng" w="12700">
            <a:solidFill>
              <a:srgbClr val="E5E7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5377586" y="2133295"/>
            <a:ext cx="3477463" cy="305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800"/>
              <a:buFont typeface="Inter"/>
              <a:buNone/>
            </a:pPr>
            <a:r>
              <a:rPr b="1" i="0" lang="en-US" sz="18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Abordarea Vector Developers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9980676" y="2152498"/>
            <a:ext cx="1266444" cy="267005"/>
          </a:xfrm>
          <a:prstGeom prst="roundRect">
            <a:avLst>
              <a:gd fmla="val 342465" name="adj"/>
            </a:avLst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5" name="Google Shape;18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300" y="3029407"/>
            <a:ext cx="152705" cy="152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6" name="Google Shape;18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300" y="3905402"/>
            <a:ext cx="152705" cy="15270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/>
        </p:nvSpPr>
        <p:spPr>
          <a:xfrm>
            <a:off x="10094976" y="2200046"/>
            <a:ext cx="1138428" cy="162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9CA3AF"/>
                </a:solidFill>
                <a:latin typeface="Inter"/>
                <a:ea typeface="Inter"/>
                <a:cs typeface="Inter"/>
                <a:sym typeface="Inter"/>
              </a:rPr>
              <a:t>Workflow Digital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952800" y="5219401"/>
            <a:ext cx="3491100" cy="1609500"/>
          </a:xfrm>
          <a:prstGeom prst="roundRect">
            <a:avLst>
              <a:gd fmla="val 2955" name="adj"/>
            </a:avLst>
          </a:prstGeom>
          <a:solidFill>
            <a:srgbClr val="2E024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bl" dir="16200000" dist="101600">
              <a:srgbClr val="2E0249">
                <a:alpha val="2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9" name="Google Shape;189;p8"/>
          <p:cNvPicPr preferRelativeResize="0"/>
          <p:nvPr/>
        </p:nvPicPr>
        <p:blipFill rotWithShape="1">
          <a:blip r:embed="rId5">
            <a:alphaModFix amt="10000"/>
          </a:blip>
          <a:srcRect b="0" l="-34421" r="-34421" t="0"/>
          <a:stretch/>
        </p:blipFill>
        <p:spPr>
          <a:xfrm>
            <a:off x="952805" y="5410505"/>
            <a:ext cx="3666744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/>
          <p:nvPr/>
        </p:nvSpPr>
        <p:spPr>
          <a:xfrm>
            <a:off x="5521147" y="3066898"/>
            <a:ext cx="19202" cy="3353105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6045098" y="3172054"/>
            <a:ext cx="531540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Analizăm procesele de business existente, identificăm blocajele și desenăm fluxurile operaționale ideale înainte de a scrie o linie de cod.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6045098" y="2905049"/>
            <a:ext cx="1815084" cy="200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Înțelegere &amp; Mapare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5568696" y="2876702"/>
            <a:ext cx="304495" cy="304495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F5E7E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bl" dir="16200000" dist="12700">
              <a:srgbClr val="FF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5692140" y="2928823"/>
            <a:ext cx="167335" cy="200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5E7E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FF5E7E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6045098" y="4229100"/>
            <a:ext cx="531540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Alegem tehnologia care se mulează pe proces, nu invers. Căutăm cel mai bun raport cost-eficiență pentru client.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6045098" y="3962095"/>
            <a:ext cx="2300630" cy="200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Selectare Soluție Potrivită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5568696" y="3933749"/>
            <a:ext cx="304495" cy="304495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F865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bl" dir="16200000" dist="12700">
              <a:srgbClr val="FF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5678424" y="3985870"/>
            <a:ext cx="186538" cy="200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650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FF8650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6045098" y="5286146"/>
            <a:ext cx="531540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Prioritizăm platforme stabile din piață (SaaS, Cloud) cu integrare rapidă pentru a reduce riscurile și costurile de mentenanță.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6045098" y="5020056"/>
            <a:ext cx="2100377" cy="200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Integrare Soluții Mature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5568696" y="4990795"/>
            <a:ext cx="304495" cy="304495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FAF25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bl" dir="16200000" dist="12700">
              <a:srgbClr val="FF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5677510" y="5043830"/>
            <a:ext cx="195682" cy="200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AF25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FFAF25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6045098" y="6344107"/>
            <a:ext cx="531540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Construim software de la zero </a:t>
            </a:r>
            <a:r>
              <a:rPr b="1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doar </a:t>
            </a:r>
            <a:r>
              <a:rPr b="0" i="0" lang="en-US" sz="12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acolo unde este strict necesar pentru un avantaj competitiv unic.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6045098" y="6077102"/>
            <a:ext cx="1729130" cy="200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Dezvoltare Custom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5568696" y="6048756"/>
            <a:ext cx="304495" cy="304495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FD90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bl" dir="16200000" dist="12700">
              <a:srgbClr val="FF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5675681" y="6100877"/>
            <a:ext cx="195682" cy="200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BA800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DBA800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7" name="Google Shape;20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9850" y="546810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1492750" y="5448900"/>
            <a:ext cx="23154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Obiectivul Nostru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1149850" y="5830205"/>
            <a:ext cx="32727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layfair Display"/>
              <a:buNone/>
            </a:pPr>
            <a:r>
              <a:rPr b="0" i="1" lang="en-US" sz="17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"Eficientizarea reală a proceselor, nu </a:t>
            </a:r>
            <a:r>
              <a:rPr i="1" lang="en-US" sz="17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simpla</a:t>
            </a:r>
            <a:r>
              <a:rPr b="0" i="1" lang="en-US" sz="17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vânzare a unui produs."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0" name="Google Shape;210;p8"/>
          <p:cNvPicPr preferRelativeResize="0"/>
          <p:nvPr/>
        </p:nvPicPr>
        <p:blipFill rotWithShape="1">
          <a:blip r:embed="rId7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"/>
          <p:cNvSpPr txBox="1"/>
          <p:nvPr/>
        </p:nvSpPr>
        <p:spPr>
          <a:xfrm>
            <a:off x="952805" y="761695"/>
            <a:ext cx="10629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3600"/>
              <a:buFont typeface="Playfair Display"/>
              <a:buNone/>
            </a:pPr>
            <a:r>
              <a:rPr b="0" i="1" lang="en-US" sz="36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Guvernanță corporativă la nivel de IMM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952805" y="1485900"/>
            <a:ext cx="7458761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500"/>
              <a:buFont typeface="Inter"/>
              <a:buNone/>
            </a:pPr>
            <a:r>
              <a:rPr b="0" i="0" lang="en-US" sz="15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Aducem structura și predictibilitatea din corporații, dar eliminăm birocrația.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20" name="Google Shape;220;p9"/>
          <p:cNvPicPr preferRelativeResize="0"/>
          <p:nvPr/>
        </p:nvPicPr>
        <p:blipFill rotWithShape="1">
          <a:blip r:embed="rId3">
            <a:alphaModFix/>
          </a:blip>
          <a:srcRect b="0" l="-56" r="-57" t="0"/>
          <a:stretch/>
        </p:blipFill>
        <p:spPr>
          <a:xfrm>
            <a:off x="6005779" y="4466844"/>
            <a:ext cx="200254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/>
          <p:nvPr/>
        </p:nvSpPr>
        <p:spPr>
          <a:xfrm>
            <a:off x="952800" y="2210100"/>
            <a:ext cx="4581300" cy="4647900"/>
          </a:xfrm>
          <a:prstGeom prst="roundRect">
            <a:avLst>
              <a:gd fmla="val 664" name="adj"/>
            </a:avLst>
          </a:prstGeom>
          <a:solidFill>
            <a:srgbClr val="F8FAFC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1343254" y="3495751"/>
            <a:ext cx="3800246" cy="19202"/>
          </a:xfrm>
          <a:prstGeom prst="rect">
            <a:avLst/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1343254" y="2600554"/>
            <a:ext cx="2029054" cy="247802"/>
          </a:xfrm>
          <a:prstGeom prst="roundRect">
            <a:avLst>
              <a:gd fmla="val 369004" name="adj"/>
            </a:avLst>
          </a:prstGeom>
          <a:solidFill>
            <a:srgbClr val="E2E8F0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"/>
          <p:cNvSpPr txBox="1"/>
          <p:nvPr/>
        </p:nvSpPr>
        <p:spPr>
          <a:xfrm>
            <a:off x="1457554" y="2638044"/>
            <a:ext cx="1886407" cy="17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Standardul Corporate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1343254" y="2962656"/>
            <a:ext cx="3972154" cy="305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Inter"/>
              <a:buNone/>
            </a:pPr>
            <a:r>
              <a:rPr b="1" i="0" lang="en-US" sz="18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Cum lucrează companiile mari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1343254" y="3819449"/>
            <a:ext cx="381305" cy="381305"/>
          </a:xfrm>
          <a:prstGeom prst="roundRect">
            <a:avLst>
              <a:gd fmla="val 59952" name="adj"/>
            </a:avLst>
          </a:prstGeom>
          <a:solidFill>
            <a:srgbClr val="E2E8F0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27" name="Google Shape;227;p9"/>
          <p:cNvPicPr preferRelativeResize="0"/>
          <p:nvPr/>
        </p:nvPicPr>
        <p:blipFill rotWithShape="1">
          <a:blip r:embed="rId4">
            <a:alphaModFix/>
          </a:blip>
          <a:srcRect b="-841" l="0" r="0" t="-842"/>
          <a:stretch/>
        </p:blipFill>
        <p:spPr>
          <a:xfrm>
            <a:off x="1438351" y="3924605"/>
            <a:ext cx="19019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 txBox="1"/>
          <p:nvPr/>
        </p:nvSpPr>
        <p:spPr>
          <a:xfrm>
            <a:off x="1876349" y="3819449"/>
            <a:ext cx="3396082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Procese Clare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1876349" y="4123944"/>
            <a:ext cx="338145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Fiecare pas este documentat și urmărit strict procedural.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1343254" y="4809744"/>
            <a:ext cx="381305" cy="381305"/>
          </a:xfrm>
          <a:prstGeom prst="roundRect">
            <a:avLst>
              <a:gd fmla="val 59952" name="adj"/>
            </a:avLst>
          </a:prstGeom>
          <a:solidFill>
            <a:srgbClr val="E2E8F0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31" name="Google Shape;231;p9"/>
          <p:cNvPicPr preferRelativeResize="0"/>
          <p:nvPr/>
        </p:nvPicPr>
        <p:blipFill rotWithShape="1">
          <a:blip r:embed="rId5">
            <a:alphaModFix/>
          </a:blip>
          <a:srcRect b="0" l="-760" r="-759" t="0"/>
          <a:stretch/>
        </p:blipFill>
        <p:spPr>
          <a:xfrm>
            <a:off x="1457554" y="4914900"/>
            <a:ext cx="15270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9"/>
          <p:cNvSpPr txBox="1"/>
          <p:nvPr/>
        </p:nvSpPr>
        <p:spPr>
          <a:xfrm>
            <a:off x="1876349" y="4809744"/>
            <a:ext cx="3396082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Workflow Standardizat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1876349" y="5115154"/>
            <a:ext cx="338145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Fluxuri de lucru rigide care asigură calitatea, dar pot fi lente.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1343254" y="5800954"/>
            <a:ext cx="381305" cy="381305"/>
          </a:xfrm>
          <a:prstGeom prst="roundRect">
            <a:avLst>
              <a:gd fmla="val 59952" name="adj"/>
            </a:avLst>
          </a:prstGeom>
          <a:solidFill>
            <a:srgbClr val="E2E8F0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35" name="Google Shape;235;p9"/>
          <p:cNvPicPr preferRelativeResize="0"/>
          <p:nvPr/>
        </p:nvPicPr>
        <p:blipFill rotWithShape="1">
          <a:blip r:embed="rId6">
            <a:alphaModFix/>
          </a:blip>
          <a:srcRect b="0" l="-1064" r="-1064" t="0"/>
          <a:stretch/>
        </p:blipFill>
        <p:spPr>
          <a:xfrm>
            <a:off x="1423721" y="5905195"/>
            <a:ext cx="219456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/>
        </p:nvSpPr>
        <p:spPr>
          <a:xfrm>
            <a:off x="1876349" y="5800954"/>
            <a:ext cx="3396082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Automatizare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1876349" y="6105449"/>
            <a:ext cx="338145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Sisteme complexe ERP care oferă vizibilitate totală.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6676950" y="2210100"/>
            <a:ext cx="4563000" cy="4647900"/>
          </a:xfrm>
          <a:prstGeom prst="roundRect">
            <a:avLst>
              <a:gd fmla="val 669" name="adj"/>
            </a:avLst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241300" rotWithShape="0" algn="bl" dir="16200000" dist="1905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"/>
          <p:cNvSpPr/>
          <p:nvPr/>
        </p:nvSpPr>
        <p:spPr>
          <a:xfrm>
            <a:off x="6676949" y="2210105"/>
            <a:ext cx="4562856" cy="57607"/>
          </a:xfrm>
          <a:prstGeom prst="rect">
            <a:avLst/>
          </a:prstGeom>
          <a:solidFill>
            <a:srgbClr val="FF5E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7058254" y="3829507"/>
            <a:ext cx="381305" cy="381305"/>
          </a:xfrm>
          <a:prstGeom prst="roundRect">
            <a:avLst>
              <a:gd fmla="val 59952" name="adj"/>
            </a:avLst>
          </a:prstGeom>
          <a:solidFill>
            <a:srgbClr val="FFF0F3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41" name="Google Shape;241;p9"/>
          <p:cNvPicPr preferRelativeResize="0"/>
          <p:nvPr/>
        </p:nvPicPr>
        <p:blipFill rotWithShape="1">
          <a:blip r:embed="rId7">
            <a:alphaModFix/>
          </a:blip>
          <a:srcRect b="0" l="-760" r="-759" t="0"/>
          <a:stretch/>
        </p:blipFill>
        <p:spPr>
          <a:xfrm>
            <a:off x="7172554" y="3933749"/>
            <a:ext cx="15270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9"/>
          <p:cNvSpPr txBox="1"/>
          <p:nvPr/>
        </p:nvSpPr>
        <p:spPr>
          <a:xfrm>
            <a:off x="7591349" y="3829507"/>
            <a:ext cx="3396082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Aceleași Principii, Zero Birocrație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7591349" y="4134002"/>
            <a:ext cx="338145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Păstrăm rigoarea proceselor, dar eliminăm pașii inutili de aprobare.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7058254" y="4819802"/>
            <a:ext cx="381305" cy="381305"/>
          </a:xfrm>
          <a:prstGeom prst="roundRect">
            <a:avLst>
              <a:gd fmla="val 59952" name="adj"/>
            </a:avLst>
          </a:prstGeom>
          <a:solidFill>
            <a:srgbClr val="FFF4EC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45" name="Google Shape;24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62495" y="4924044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 txBox="1"/>
          <p:nvPr/>
        </p:nvSpPr>
        <p:spPr>
          <a:xfrm>
            <a:off x="7591349" y="4819802"/>
            <a:ext cx="3396082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Costuri Optimizate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7591349" y="5124298"/>
            <a:ext cx="338145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Licențe și soluții tehnice dimensionate corect pentru bugetul unui IMM.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7058254" y="5810098"/>
            <a:ext cx="381305" cy="381305"/>
          </a:xfrm>
          <a:prstGeom prst="roundRect">
            <a:avLst>
              <a:gd fmla="val 59952" name="adj"/>
            </a:avLst>
          </a:prstGeom>
          <a:solidFill>
            <a:srgbClr val="FFFBE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49" name="Google Shape;249;p9"/>
          <p:cNvPicPr preferRelativeResize="0"/>
          <p:nvPr/>
        </p:nvPicPr>
        <p:blipFill rotWithShape="1">
          <a:blip r:embed="rId9">
            <a:alphaModFix/>
          </a:blip>
          <a:srcRect b="-841" l="0" r="0" t="-842"/>
          <a:stretch/>
        </p:blipFill>
        <p:spPr>
          <a:xfrm>
            <a:off x="7153351" y="5915254"/>
            <a:ext cx="19019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9"/>
          <p:cNvSpPr txBox="1"/>
          <p:nvPr/>
        </p:nvSpPr>
        <p:spPr>
          <a:xfrm>
            <a:off x="7591349" y="5810098"/>
            <a:ext cx="3396082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Vizibilitate &amp; Raportare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7591349" y="6115507"/>
            <a:ext cx="338145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Rapoarte de nivel corporate (KPIs, marje) accesibile managementului în timp real.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7058254" y="3504895"/>
            <a:ext cx="3800246" cy="19202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7181698" y="2638044"/>
            <a:ext cx="1638605" cy="17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45309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B45309"/>
                </a:solidFill>
                <a:latin typeface="Arial"/>
                <a:ea typeface="Arial"/>
                <a:cs typeface="Arial"/>
                <a:sym typeface="Arial"/>
              </a:rPr>
              <a:t>Abordarea Noastră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7058254" y="2971800"/>
            <a:ext cx="3972154" cy="305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800"/>
              <a:buFont typeface="Inter"/>
              <a:buNone/>
            </a:pPr>
            <a:r>
              <a:rPr b="1" i="0" lang="en-US" sz="18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Cum adaptăm pentru IMM-uri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7058254" y="2590495"/>
            <a:ext cx="1800454" cy="267005"/>
          </a:xfrm>
          <a:prstGeom prst="roundRect">
            <a:avLst>
              <a:gd fmla="val 342465" name="adj"/>
            </a:avLst>
          </a:prstGeom>
          <a:solidFill>
            <a:srgbClr val="FFFBE6"/>
          </a:solidFill>
          <a:ln cap="flat" cmpd="sng" w="12700">
            <a:solidFill>
              <a:srgbClr val="FEF3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56" name="Google Shape;256;p9"/>
          <p:cNvPicPr preferRelativeResize="0"/>
          <p:nvPr/>
        </p:nvPicPr>
        <p:blipFill rotWithShape="1">
          <a:blip r:embed="rId10">
            <a:alphaModFix/>
          </a:blip>
          <a:srcRect b="0" l="-3910331" r="-3910331" t="0"/>
          <a:stretch/>
        </p:blipFill>
        <p:spPr>
          <a:xfrm>
            <a:off x="6676949" y="2210105"/>
            <a:ext cx="4562856" cy="5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7" name="Google Shape;257;p9"/>
          <p:cNvPicPr preferRelativeResize="0"/>
          <p:nvPr/>
        </p:nvPicPr>
        <p:blipFill rotWithShape="1">
          <a:blip r:embed="rId11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0"/>
          <p:cNvSpPr txBox="1"/>
          <p:nvPr/>
        </p:nvSpPr>
        <p:spPr>
          <a:xfrm>
            <a:off x="780898" y="761695"/>
            <a:ext cx="10629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3600"/>
              <a:buFont typeface="Playfair Display"/>
              <a:buNone/>
            </a:pPr>
            <a:r>
              <a:rPr b="0" i="1" lang="en-US" sz="36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Cum lucrăm cu clienții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5715000" y="1485900"/>
            <a:ext cx="761695" cy="38405"/>
          </a:xfrm>
          <a:prstGeom prst="rect">
            <a:avLst/>
          </a:prstGeom>
          <a:solidFill>
            <a:srgbClr val="E5E7EB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0"/>
          <p:cNvSpPr txBox="1"/>
          <p:nvPr/>
        </p:nvSpPr>
        <p:spPr>
          <a:xfrm>
            <a:off x="895198" y="1752905"/>
            <a:ext cx="10401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proces predictibil și transparent, structurat în 5 pași esențiali.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1429207" y="3295498"/>
            <a:ext cx="9334195" cy="38405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"/>
          <p:cNvSpPr/>
          <p:nvPr/>
        </p:nvSpPr>
        <p:spPr>
          <a:xfrm>
            <a:off x="952805" y="5322722"/>
            <a:ext cx="10287000" cy="972007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0"/>
          <p:cNvSpPr/>
          <p:nvPr/>
        </p:nvSpPr>
        <p:spPr>
          <a:xfrm>
            <a:off x="952805" y="5322722"/>
            <a:ext cx="38405" cy="972007"/>
          </a:xfrm>
          <a:prstGeom prst="rect">
            <a:avLst/>
          </a:prstGeom>
          <a:solidFill>
            <a:srgbClr val="2E0249"/>
          </a:solidFill>
          <a:ln cap="flat" cmpd="sng" w="12700">
            <a:solidFill>
              <a:srgbClr val="2E0249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71" name="Google Shape;271;p10"/>
          <p:cNvPicPr preferRelativeResize="0"/>
          <p:nvPr/>
        </p:nvPicPr>
        <p:blipFill rotWithShape="1">
          <a:blip r:embed="rId3">
            <a:alphaModFix/>
          </a:blip>
          <a:srcRect b="0" l="-56" r="-57" t="0"/>
          <a:stretch/>
        </p:blipFill>
        <p:spPr>
          <a:xfrm>
            <a:off x="10735056" y="5671109"/>
            <a:ext cx="200254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72" name="Google Shape;272;p10"/>
          <p:cNvPicPr preferRelativeResize="0"/>
          <p:nvPr/>
        </p:nvPicPr>
        <p:blipFill rotWithShape="1">
          <a:blip r:embed="rId4">
            <a:alphaModFix/>
          </a:blip>
          <a:srcRect b="0" l="-11334463" r="-11334464" t="0"/>
          <a:stretch/>
        </p:blipFill>
        <p:spPr>
          <a:xfrm>
            <a:off x="1429207" y="3295498"/>
            <a:ext cx="8744407" cy="3840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"/>
          <p:cNvSpPr/>
          <p:nvPr/>
        </p:nvSpPr>
        <p:spPr>
          <a:xfrm>
            <a:off x="1600200" y="3010205"/>
            <a:ext cx="609905" cy="609905"/>
          </a:xfrm>
          <a:prstGeom prst="ellipse">
            <a:avLst/>
          </a:prstGeom>
          <a:solidFill>
            <a:srgbClr val="FFF0F3"/>
          </a:solidFill>
          <a:ln cap="flat" cmpd="sng" w="25400">
            <a:solidFill>
              <a:srgbClr val="FF5E7E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74" name="Google Shape;274;p10"/>
          <p:cNvPicPr preferRelativeResize="0"/>
          <p:nvPr/>
        </p:nvPicPr>
        <p:blipFill rotWithShape="1">
          <a:blip r:embed="rId5">
            <a:alphaModFix/>
          </a:blip>
          <a:srcRect b="-45" l="0" r="0" t="-44"/>
          <a:stretch/>
        </p:blipFill>
        <p:spPr>
          <a:xfrm>
            <a:off x="1776679" y="3200400"/>
            <a:ext cx="256946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0"/>
          <p:cNvSpPr txBox="1"/>
          <p:nvPr/>
        </p:nvSpPr>
        <p:spPr>
          <a:xfrm>
            <a:off x="1339596" y="3847795"/>
            <a:ext cx="1138428" cy="448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Înțelegere &amp;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Mapare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895198" y="4408322"/>
            <a:ext cx="201991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Analizăm fluxurile și identificăm punctele critice ce necesită digitalizare.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2057400" y="2915107"/>
            <a:ext cx="228600" cy="228600"/>
          </a:xfrm>
          <a:prstGeom prst="ellipse">
            <a:avLst/>
          </a:prstGeom>
          <a:solidFill>
            <a:srgbClr val="2E0249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2104034" y="2943454"/>
            <a:ext cx="143561" cy="17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Inter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3696005" y="3010205"/>
            <a:ext cx="609905" cy="609905"/>
          </a:xfrm>
          <a:prstGeom prst="ellipse">
            <a:avLst/>
          </a:prstGeom>
          <a:solidFill>
            <a:srgbClr val="FFF2F0"/>
          </a:solidFill>
          <a:ln cap="flat" cmpd="sng" w="25400">
            <a:solidFill>
              <a:srgbClr val="FF7267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80" name="Google Shape;280;p10"/>
          <p:cNvPicPr preferRelativeResize="0"/>
          <p:nvPr/>
        </p:nvPicPr>
        <p:blipFill rotWithShape="1">
          <a:blip r:embed="rId6">
            <a:alphaModFix/>
          </a:blip>
          <a:srcRect b="0" l="-80" r="-80" t="0"/>
          <a:stretch/>
        </p:blipFill>
        <p:spPr>
          <a:xfrm>
            <a:off x="3857854" y="3200400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0"/>
          <p:cNvSpPr txBox="1"/>
          <p:nvPr/>
        </p:nvSpPr>
        <p:spPr>
          <a:xfrm>
            <a:off x="3357677" y="3847795"/>
            <a:ext cx="1291133" cy="448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Implementare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Soluții Cloud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2991002" y="4408322"/>
            <a:ext cx="201991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Instalăm infrastructura necesară folosind tehnologii moderne și sigure.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4153205" y="2915107"/>
            <a:ext cx="228600" cy="228600"/>
          </a:xfrm>
          <a:prstGeom prst="ellipse">
            <a:avLst/>
          </a:prstGeom>
          <a:solidFill>
            <a:srgbClr val="2E0249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0"/>
          <p:cNvSpPr txBox="1"/>
          <p:nvPr/>
        </p:nvSpPr>
        <p:spPr>
          <a:xfrm>
            <a:off x="4187952" y="2943454"/>
            <a:ext cx="162763" cy="17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Inter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5790895" y="3010205"/>
            <a:ext cx="609905" cy="609905"/>
          </a:xfrm>
          <a:prstGeom prst="ellipse">
            <a:avLst/>
          </a:prstGeom>
          <a:solidFill>
            <a:srgbClr val="FFF4EC"/>
          </a:solidFill>
          <a:ln cap="flat" cmpd="sng" w="25400">
            <a:solidFill>
              <a:srgbClr val="FF865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86" name="Google Shape;28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82005" y="32004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0"/>
          <p:cNvSpPr txBox="1"/>
          <p:nvPr/>
        </p:nvSpPr>
        <p:spPr>
          <a:xfrm>
            <a:off x="5451653" y="3847795"/>
            <a:ext cx="1291133" cy="448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Configurare &amp;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Integrare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5086807" y="4408322"/>
            <a:ext cx="201991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Conectăm sistemele între ele pentru un flux de date unitar și automatizat.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6248095" y="2915107"/>
            <a:ext cx="228600" cy="228600"/>
          </a:xfrm>
          <a:prstGeom prst="ellipse">
            <a:avLst/>
          </a:prstGeom>
          <a:solidFill>
            <a:srgbClr val="2E0249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"/>
          <p:cNvSpPr txBox="1"/>
          <p:nvPr/>
        </p:nvSpPr>
        <p:spPr>
          <a:xfrm>
            <a:off x="6282842" y="2943454"/>
            <a:ext cx="162763" cy="17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Inter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7886700" y="3010205"/>
            <a:ext cx="609905" cy="609905"/>
          </a:xfrm>
          <a:prstGeom prst="ellipse">
            <a:avLst/>
          </a:prstGeom>
          <a:solidFill>
            <a:srgbClr val="FFF8E9"/>
          </a:solidFill>
          <a:ln cap="flat" cmpd="sng" w="25400">
            <a:solidFill>
              <a:srgbClr val="FF9A39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2" name="Google Shape;292;p10"/>
          <p:cNvPicPr preferRelativeResize="0"/>
          <p:nvPr/>
        </p:nvPicPr>
        <p:blipFill rotWithShape="1">
          <a:blip r:embed="rId8">
            <a:alphaModFix/>
          </a:blip>
          <a:srcRect b="0" l="-80" r="-80" t="0"/>
          <a:stretch/>
        </p:blipFill>
        <p:spPr>
          <a:xfrm>
            <a:off x="8048549" y="3200400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0"/>
          <p:cNvSpPr txBox="1"/>
          <p:nvPr/>
        </p:nvSpPr>
        <p:spPr>
          <a:xfrm>
            <a:off x="7784287" y="3847795"/>
            <a:ext cx="824789" cy="448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Training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Echipă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7181698" y="4408322"/>
            <a:ext cx="201991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Instruim angajații pentru a utiliza noile instrumente la capacitate maximă.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8343900" y="2915107"/>
            <a:ext cx="228600" cy="228600"/>
          </a:xfrm>
          <a:prstGeom prst="ellipse">
            <a:avLst/>
          </a:prstGeom>
          <a:solidFill>
            <a:srgbClr val="2E0249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0"/>
          <p:cNvSpPr txBox="1"/>
          <p:nvPr/>
        </p:nvSpPr>
        <p:spPr>
          <a:xfrm>
            <a:off x="8376818" y="2943454"/>
            <a:ext cx="171907" cy="17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Inter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9982505" y="3010205"/>
            <a:ext cx="609905" cy="609905"/>
          </a:xfrm>
          <a:prstGeom prst="ellipse">
            <a:avLst/>
          </a:prstGeom>
          <a:solidFill>
            <a:srgbClr val="FFFBE6"/>
          </a:solidFill>
          <a:ln cap="flat" cmpd="sng" w="25400">
            <a:solidFill>
              <a:srgbClr val="FFD9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8" name="Google Shape;298;p10"/>
          <p:cNvPicPr preferRelativeResize="0"/>
          <p:nvPr/>
        </p:nvPicPr>
        <p:blipFill rotWithShape="1">
          <a:blip r:embed="rId9">
            <a:alphaModFix/>
          </a:blip>
          <a:srcRect b="0" l="-80" r="-80" t="0"/>
          <a:stretch/>
        </p:blipFill>
        <p:spPr>
          <a:xfrm>
            <a:off x="10144354" y="3200400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0"/>
          <p:cNvSpPr txBox="1"/>
          <p:nvPr/>
        </p:nvSpPr>
        <p:spPr>
          <a:xfrm>
            <a:off x="9640519" y="3847795"/>
            <a:ext cx="1300277" cy="448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Mentenanță &amp;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F2937"/>
                </a:solidFill>
                <a:latin typeface="Inter"/>
                <a:ea typeface="Inter"/>
                <a:cs typeface="Inter"/>
                <a:sym typeface="Inter"/>
              </a:rPr>
              <a:t>Consultanță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"/>
          <p:cNvSpPr txBox="1"/>
          <p:nvPr/>
        </p:nvSpPr>
        <p:spPr>
          <a:xfrm>
            <a:off x="9277502" y="4408322"/>
            <a:ext cx="201991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Oferim suport tehnic continuu și adaptăm soluția pe măsură ce creșteți.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10439705" y="2915107"/>
            <a:ext cx="228600" cy="228600"/>
          </a:xfrm>
          <a:prstGeom prst="ellipse">
            <a:avLst/>
          </a:prstGeom>
          <a:solidFill>
            <a:srgbClr val="2E0249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"/>
          <p:cNvSpPr txBox="1"/>
          <p:nvPr/>
        </p:nvSpPr>
        <p:spPr>
          <a:xfrm>
            <a:off x="10475366" y="2943454"/>
            <a:ext cx="162763" cy="17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Inter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0"/>
          <p:cNvSpPr/>
          <p:nvPr/>
        </p:nvSpPr>
        <p:spPr>
          <a:xfrm>
            <a:off x="1295705" y="5576011"/>
            <a:ext cx="457200" cy="457200"/>
          </a:xfrm>
          <a:prstGeom prst="roundRect">
            <a:avLst>
              <a:gd fmla="val 200000" name="adj"/>
            </a:avLst>
          </a:prstGeom>
          <a:solidFill>
            <a:srgbClr val="EDE9F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04" name="Google Shape;304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04518" y="5709514"/>
            <a:ext cx="237744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0"/>
          <p:cNvSpPr txBox="1"/>
          <p:nvPr/>
        </p:nvSpPr>
        <p:spPr>
          <a:xfrm>
            <a:off x="1943100" y="5537606"/>
            <a:ext cx="8444484" cy="26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Inter"/>
              <a:buNone/>
            </a:pPr>
            <a:r>
              <a:rPr b="1" i="0" lang="en-US" sz="13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Parteneriat pe termen lung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0"/>
          <p:cNvSpPr txBox="1"/>
          <p:nvPr/>
        </p:nvSpPr>
        <p:spPr>
          <a:xfrm>
            <a:off x="1943100" y="5843016"/>
            <a:ext cx="842985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 livrăm doar un soft și plecăm. Suntem alături de client și după implementare pentru optimizare continuă.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07" name="Google Shape;307;p10"/>
          <p:cNvPicPr preferRelativeResize="0"/>
          <p:nvPr/>
        </p:nvPicPr>
        <p:blipFill rotWithShape="1">
          <a:blip r:embed="rId11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162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15" name="Google Shape;315;p1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144000" y="3810305"/>
            <a:ext cx="4190695" cy="419069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1"/>
          <p:cNvSpPr/>
          <p:nvPr/>
        </p:nvSpPr>
        <p:spPr>
          <a:xfrm>
            <a:off x="5915254" y="2115007"/>
            <a:ext cx="9144" cy="4362602"/>
          </a:xfrm>
          <a:prstGeom prst="rect">
            <a:avLst/>
          </a:prstGeom>
          <a:solidFill>
            <a:srgbClr val="E5E7EB"/>
          </a:solidFill>
          <a:ln cap="flat" cmpd="sng" w="12700">
            <a:solidFill>
              <a:srgbClr val="E5E7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685800" y="2243023"/>
            <a:ext cx="323698" cy="28346"/>
          </a:xfrm>
          <a:prstGeom prst="rect">
            <a:avLst/>
          </a:prstGeom>
          <a:solidFill>
            <a:srgbClr val="9CA3A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"/>
          <p:cNvSpPr txBox="1"/>
          <p:nvPr/>
        </p:nvSpPr>
        <p:spPr>
          <a:xfrm>
            <a:off x="1123798" y="2115007"/>
            <a:ext cx="1867205" cy="286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Provocările Inițiale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1"/>
          <p:cNvSpPr/>
          <p:nvPr/>
        </p:nvSpPr>
        <p:spPr>
          <a:xfrm>
            <a:off x="685800" y="2553005"/>
            <a:ext cx="5076749" cy="838505"/>
          </a:xfrm>
          <a:prstGeom prst="roundRect">
            <a:avLst>
              <a:gd fmla="val 14871" name="adj"/>
            </a:avLst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685800" y="2553005"/>
            <a:ext cx="38405" cy="838505"/>
          </a:xfrm>
          <a:prstGeom prst="rect">
            <a:avLst/>
          </a:prstGeom>
          <a:solidFill>
            <a:srgbClr val="9CA3AF"/>
          </a:solidFill>
          <a:ln cap="flat" cmpd="sng" w="12700">
            <a:solidFill>
              <a:srgbClr val="9CA3A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"/>
          <p:cNvSpPr txBox="1"/>
          <p:nvPr/>
        </p:nvSpPr>
        <p:spPr>
          <a:xfrm>
            <a:off x="1181405" y="2686507"/>
            <a:ext cx="4548226" cy="181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Lipsă de vizibilitate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1181405" y="2894990"/>
            <a:ext cx="4548226" cy="362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Managementul nu avea o imagine clară asupra statusului proiectelor în timp real, bazându-se pe raportări manuale întârziate.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685800" y="3521354"/>
            <a:ext cx="5076749" cy="838505"/>
          </a:xfrm>
          <a:prstGeom prst="roundRect">
            <a:avLst>
              <a:gd fmla="val 14871" name="adj"/>
            </a:avLst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685800" y="3521354"/>
            <a:ext cx="38405" cy="838505"/>
          </a:xfrm>
          <a:prstGeom prst="rect">
            <a:avLst/>
          </a:prstGeom>
          <a:solidFill>
            <a:srgbClr val="9CA3AF"/>
          </a:solidFill>
          <a:ln cap="flat" cmpd="sng" w="12700">
            <a:solidFill>
              <a:srgbClr val="9CA3A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"/>
          <p:cNvSpPr txBox="1"/>
          <p:nvPr/>
        </p:nvSpPr>
        <p:spPr>
          <a:xfrm>
            <a:off x="1181405" y="3654857"/>
            <a:ext cx="4548226" cy="181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Dificultăți în planificare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 txBox="1"/>
          <p:nvPr/>
        </p:nvSpPr>
        <p:spPr>
          <a:xfrm>
            <a:off x="1181405" y="3863340"/>
            <a:ext cx="4548226" cy="362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Imposibilitatea de a estima corect perioadele aglomerate din cauza datelor fragmentate în diverse fișiere Excel.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685800" y="4490618"/>
            <a:ext cx="5076749" cy="838505"/>
          </a:xfrm>
          <a:prstGeom prst="roundRect">
            <a:avLst>
              <a:gd fmla="val 14871" name="adj"/>
            </a:avLst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685800" y="4490618"/>
            <a:ext cx="38405" cy="838505"/>
          </a:xfrm>
          <a:prstGeom prst="rect">
            <a:avLst/>
          </a:prstGeom>
          <a:solidFill>
            <a:srgbClr val="9CA3AF"/>
          </a:solidFill>
          <a:ln cap="flat" cmpd="sng" w="12700">
            <a:solidFill>
              <a:srgbClr val="9CA3A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"/>
          <p:cNvSpPr txBox="1"/>
          <p:nvPr/>
        </p:nvSpPr>
        <p:spPr>
          <a:xfrm>
            <a:off x="1181405" y="4624121"/>
            <a:ext cx="4548226" cy="181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Muncă manuală repetitivă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 txBox="1"/>
          <p:nvPr/>
        </p:nvSpPr>
        <p:spPr>
          <a:xfrm>
            <a:off x="1181405" y="4832604"/>
            <a:ext cx="4548226" cy="362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Echipa pierdea ore valoroase copiind date între sisteme și redactând documente standard, crescând riscul de eroare umană.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 txBox="1"/>
          <p:nvPr/>
        </p:nvSpPr>
        <p:spPr>
          <a:xfrm>
            <a:off x="6858000" y="2115007"/>
            <a:ext cx="2895905" cy="286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0249"/>
              </a:buClr>
              <a:buSzPts val="1500"/>
              <a:buFont typeface="Inter"/>
              <a:buNone/>
            </a:pPr>
            <a:r>
              <a:rPr b="1" i="0" lang="en-US" sz="1500" u="none" cap="none" strike="noStrike">
                <a:solidFill>
                  <a:srgbClr val="2E0249"/>
                </a:solidFill>
                <a:latin typeface="Inter"/>
                <a:ea typeface="Inter"/>
                <a:cs typeface="Inter"/>
                <a:sym typeface="Inter"/>
              </a:rPr>
              <a:t>Abordarea Vector Developers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6420002" y="2553005"/>
            <a:ext cx="5086807" cy="838505"/>
          </a:xfrm>
          <a:prstGeom prst="roundRect">
            <a:avLst>
              <a:gd fmla="val 14871" name="adj"/>
            </a:avLst>
          </a:prstGeom>
          <a:solidFill>
            <a:srgbClr val="FFF5F7"/>
          </a:solidFill>
          <a:ln>
            <a:noFill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6420002" y="2553005"/>
            <a:ext cx="38405" cy="838505"/>
          </a:xfrm>
          <a:prstGeom prst="rect">
            <a:avLst/>
          </a:prstGeom>
          <a:solidFill>
            <a:srgbClr val="FF5E7E"/>
          </a:solidFill>
          <a:ln cap="flat" cmpd="sng" w="12700">
            <a:solidFill>
              <a:srgbClr val="FF5E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"/>
          <p:cNvSpPr txBox="1"/>
          <p:nvPr/>
        </p:nvSpPr>
        <p:spPr>
          <a:xfrm>
            <a:off x="6915607" y="2686507"/>
            <a:ext cx="4558284" cy="181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Maparea fluxurilor de business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6915607" y="2894990"/>
            <a:ext cx="4558284" cy="362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Analiză detaliată a etapei pre-contractuale, definirea statusurilor de lead și estimarea automată a perioadelor de încărcare.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6420002" y="3521354"/>
            <a:ext cx="5086807" cy="1019556"/>
          </a:xfrm>
          <a:prstGeom prst="roundRect">
            <a:avLst>
              <a:gd fmla="val 10058" name="adj"/>
            </a:avLst>
          </a:prstGeom>
          <a:solidFill>
            <a:srgbClr val="FFF5F7"/>
          </a:solidFill>
          <a:ln>
            <a:noFill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6420002" y="3521354"/>
            <a:ext cx="38405" cy="1019556"/>
          </a:xfrm>
          <a:prstGeom prst="rect">
            <a:avLst/>
          </a:prstGeom>
          <a:solidFill>
            <a:srgbClr val="FF5E7E"/>
          </a:solidFill>
          <a:ln cap="flat" cmpd="sng" w="12700">
            <a:solidFill>
              <a:srgbClr val="FF5E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"/>
          <p:cNvSpPr txBox="1"/>
          <p:nvPr/>
        </p:nvSpPr>
        <p:spPr>
          <a:xfrm>
            <a:off x="6915607" y="3654857"/>
            <a:ext cx="4558284" cy="181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Automatizare Documente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1"/>
          <p:cNvSpPr txBox="1"/>
          <p:nvPr/>
        </p:nvSpPr>
        <p:spPr>
          <a:xfrm>
            <a:off x="6915607" y="3863340"/>
            <a:ext cx="4558284" cy="543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Implementarea unui sistem de generare automată a ofertelor comerciale, contractelor și a documentației suport, eliminând redactarea manuală.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6420002" y="4670755"/>
            <a:ext cx="5086807" cy="838505"/>
          </a:xfrm>
          <a:prstGeom prst="roundRect">
            <a:avLst>
              <a:gd fmla="val 14871" name="adj"/>
            </a:avLst>
          </a:prstGeom>
          <a:solidFill>
            <a:srgbClr val="FFF5F7"/>
          </a:solidFill>
          <a:ln>
            <a:noFill/>
          </a:ln>
          <a:effectLst>
            <a:outerShdw blurRad="63500" rotWithShape="0" algn="bl" dir="16200000" dist="38100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6420002" y="4670755"/>
            <a:ext cx="38405" cy="838505"/>
          </a:xfrm>
          <a:prstGeom prst="rect">
            <a:avLst/>
          </a:prstGeom>
          <a:solidFill>
            <a:srgbClr val="FF5E7E"/>
          </a:solidFill>
          <a:ln cap="flat" cmpd="sng" w="12700">
            <a:solidFill>
              <a:srgbClr val="FF5E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"/>
          <p:cNvSpPr txBox="1"/>
          <p:nvPr/>
        </p:nvSpPr>
        <p:spPr>
          <a:xfrm>
            <a:off x="6915607" y="4804258"/>
            <a:ext cx="4558284" cy="181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Inter"/>
              <a:buNone/>
            </a:pPr>
            <a:r>
              <a:rPr b="1" i="0" lang="en-US" sz="1000" u="none" cap="none" strike="noStrike">
                <a:solidFill>
                  <a:srgbClr val="111827"/>
                </a:solidFill>
                <a:latin typeface="Inter"/>
                <a:ea typeface="Inter"/>
                <a:cs typeface="Inter"/>
                <a:sym typeface="Inter"/>
              </a:rPr>
              <a:t>Monitorizare prin Ticketing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 txBox="1"/>
          <p:nvPr/>
        </p:nvSpPr>
        <p:spPr>
          <a:xfrm>
            <a:off x="6915607" y="5012741"/>
            <a:ext cx="4558284" cy="362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Inter"/>
              <a:buNone/>
            </a:pPr>
            <a:r>
              <a:rPr b="0" i="0" lang="en-US" sz="1000" u="none" cap="none" strike="noStrike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Centralizarea comunicării și sarcinilor într-un sistem de ticketing dedicat, oferind trasabilitate completă a fiecărui proiect.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44" name="Google Shape;344;p11"/>
          <p:cNvPicPr preferRelativeResize="0"/>
          <p:nvPr/>
        </p:nvPicPr>
        <p:blipFill rotWithShape="1">
          <a:blip r:embed="rId4">
            <a:alphaModFix/>
          </a:blip>
          <a:srcRect b="0" l="-1064" r="-1064" t="0"/>
          <a:stretch/>
        </p:blipFill>
        <p:spPr>
          <a:xfrm>
            <a:off x="857707" y="2745943"/>
            <a:ext cx="219456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5" name="Google Shape;345;p11"/>
          <p:cNvPicPr preferRelativeResize="0"/>
          <p:nvPr/>
        </p:nvPicPr>
        <p:blipFill rotWithShape="1">
          <a:blip r:embed="rId5">
            <a:alphaModFix/>
          </a:blip>
          <a:srcRect b="0" l="-7142" r="-7142" t="0"/>
          <a:stretch/>
        </p:blipFill>
        <p:spPr>
          <a:xfrm>
            <a:off x="875995" y="3714293"/>
            <a:ext cx="171907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6" name="Google Shape;34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5995" y="4683557"/>
            <a:ext cx="171907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7" name="Google Shape;347;p11"/>
          <p:cNvPicPr preferRelativeResize="0"/>
          <p:nvPr/>
        </p:nvPicPr>
        <p:blipFill rotWithShape="1">
          <a:blip r:embed="rId7">
            <a:alphaModFix/>
          </a:blip>
          <a:srcRect b="-841" l="0" r="0" t="-842"/>
          <a:stretch/>
        </p:blipFill>
        <p:spPr>
          <a:xfrm>
            <a:off x="6601054" y="2745943"/>
            <a:ext cx="190195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8" name="Google Shape;348;p11"/>
          <p:cNvPicPr preferRelativeResize="0"/>
          <p:nvPr/>
        </p:nvPicPr>
        <p:blipFill rotWithShape="1">
          <a:blip r:embed="rId8">
            <a:alphaModFix/>
          </a:blip>
          <a:srcRect b="-841" l="0" r="0" t="-842"/>
          <a:stretch/>
        </p:blipFill>
        <p:spPr>
          <a:xfrm>
            <a:off x="6601054" y="3714293"/>
            <a:ext cx="190195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9" name="Google Shape;349;p11"/>
          <p:cNvPicPr preferRelativeResize="0"/>
          <p:nvPr/>
        </p:nvPicPr>
        <p:blipFill rotWithShape="1">
          <a:blip r:embed="rId9">
            <a:alphaModFix/>
          </a:blip>
          <a:srcRect b="-841" l="0" r="0" t="-842"/>
          <a:stretch/>
        </p:blipFill>
        <p:spPr>
          <a:xfrm>
            <a:off x="6601054" y="4863694"/>
            <a:ext cx="19019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1"/>
          <p:cNvSpPr/>
          <p:nvPr/>
        </p:nvSpPr>
        <p:spPr>
          <a:xfrm>
            <a:off x="685800" y="418795"/>
            <a:ext cx="1200607" cy="256946"/>
          </a:xfrm>
          <a:prstGeom prst="roundRect">
            <a:avLst>
              <a:gd fmla="val 52722" name="adj"/>
            </a:avLst>
          </a:prstGeom>
          <a:solidFill>
            <a:srgbClr val="2E024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1"/>
          <p:cNvSpPr txBox="1"/>
          <p:nvPr/>
        </p:nvSpPr>
        <p:spPr>
          <a:xfrm>
            <a:off x="819302" y="466344"/>
            <a:ext cx="1012241" cy="162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nter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Studiu de Caz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1"/>
          <p:cNvSpPr txBox="1"/>
          <p:nvPr/>
        </p:nvSpPr>
        <p:spPr>
          <a:xfrm>
            <a:off x="685800" y="785470"/>
            <a:ext cx="1116391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3600"/>
              <a:buFont typeface="Playfair Display"/>
              <a:buNone/>
            </a:pPr>
            <a:r>
              <a:rPr b="0" i="1" lang="en-US" sz="3600" u="none" cap="none" strike="noStrike">
                <a:solidFill>
                  <a:srgbClr val="11182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Consorțiu de Arhitectură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1"/>
          <p:cNvSpPr txBox="1"/>
          <p:nvPr/>
        </p:nvSpPr>
        <p:spPr>
          <a:xfrm>
            <a:off x="685800" y="1433779"/>
            <a:ext cx="7444130" cy="476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300"/>
              <a:buFont typeface="Inter"/>
              <a:buNone/>
            </a:pPr>
            <a:r>
              <a:rPr b="0" i="0" lang="en-US" sz="1300" u="none" cap="none" strike="noStrike">
                <a:solidFill>
                  <a:srgbClr val="6B7280"/>
                </a:solidFill>
                <a:latin typeface="Inter"/>
                <a:ea typeface="Inter"/>
                <a:cs typeface="Inter"/>
                <a:sym typeface="Inter"/>
              </a:rPr>
              <a:t>Transformarea digitală a proceselor de ofertare și management al proiectelor pentru un jucător major din domeniu.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54" name="Google Shape;354;p11"/>
          <p:cNvPicPr preferRelativeResize="0"/>
          <p:nvPr/>
        </p:nvPicPr>
        <p:blipFill rotWithShape="1">
          <a:blip r:embed="rId10">
            <a:alphaModFix/>
          </a:blip>
          <a:srcRect b="0" l="-520977" r="-520976" t="0"/>
          <a:stretch/>
        </p:blipFill>
        <p:spPr>
          <a:xfrm>
            <a:off x="6420002" y="2243023"/>
            <a:ext cx="323698" cy="28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5" name="Google Shape;355;p11"/>
          <p:cNvPicPr preferRelativeResize="0"/>
          <p:nvPr/>
        </p:nvPicPr>
        <p:blipFill rotWithShape="1">
          <a:blip r:embed="rId11">
            <a:alphaModFix/>
          </a:blip>
          <a:srcRect b="0" l="-7981948" r="-7981948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